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57" r:id="rId4"/>
    <p:sldId id="258" r:id="rId5"/>
    <p:sldId id="259" r:id="rId6"/>
    <p:sldId id="260" r:id="rId7"/>
    <p:sldId id="261" r:id="rId8"/>
    <p:sldId id="262" r:id="rId9"/>
    <p:sldId id="264" r:id="rId10"/>
    <p:sldId id="267" r:id="rId11"/>
    <p:sldId id="284" r:id="rId12"/>
    <p:sldId id="276" r:id="rId13"/>
    <p:sldId id="281" r:id="rId14"/>
    <p:sldId id="280" r:id="rId15"/>
    <p:sldId id="278" r:id="rId16"/>
    <p:sldId id="279" r:id="rId17"/>
    <p:sldId id="283" r:id="rId18"/>
    <p:sldId id="285" r:id="rId19"/>
    <p:sldId id="307" r:id="rId20"/>
    <p:sldId id="308" r:id="rId21"/>
    <p:sldId id="294" r:id="rId22"/>
    <p:sldId id="295" r:id="rId23"/>
    <p:sldId id="297" r:id="rId24"/>
    <p:sldId id="296" r:id="rId25"/>
    <p:sldId id="265" r:id="rId26"/>
    <p:sldId id="303" r:id="rId27"/>
    <p:sldId id="302" r:id="rId28"/>
    <p:sldId id="298"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6A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C94F-70AE-49ED-89EF-0B41C2B0BD7E}"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CF72E-24A0-40B2-8452-E356C331A6FD}"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endParaRPr lang="en-US"/>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endParaRPr lang="en-US"/>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endParaRPr lang="en-US"/>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vinayreddy2/Water-Quality-Monitoring-MINI-PROJEC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5.wdp"/><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1"/>
          <a:stretch>
            <a:fillRect/>
          </a:stretch>
        </p:blipFill>
        <p:spPr>
          <a:xfrm>
            <a:off x="10112733" y="2885"/>
            <a:ext cx="2076450" cy="1593358"/>
          </a:xfrm>
          <a:prstGeom prst="rect">
            <a:avLst/>
          </a:prstGeom>
        </p:spPr>
      </p:pic>
      <p:pic>
        <p:nvPicPr>
          <p:cNvPr id="5" name="Picture 5" descr="Logo, company name&#10;&#10;Description automatically generated"/>
          <p:cNvPicPr>
            <a:picLocks noChangeAspect="1"/>
          </p:cNvPicPr>
          <p:nvPr/>
        </p:nvPicPr>
        <p:blipFill>
          <a:blip r:embed="rId2"/>
          <a:stretch>
            <a:fillRect/>
          </a:stretch>
        </p:blipFill>
        <p:spPr>
          <a:xfrm>
            <a:off x="635" y="-635"/>
            <a:ext cx="2038350" cy="1591310"/>
          </a:xfrm>
          <a:prstGeom prst="rect">
            <a:avLst/>
          </a:prstGeom>
        </p:spPr>
      </p:pic>
      <p:sp>
        <p:nvSpPr>
          <p:cNvPr id="8" name="TextBox 7"/>
          <p:cNvSpPr txBox="1"/>
          <p:nvPr/>
        </p:nvSpPr>
        <p:spPr>
          <a:xfrm>
            <a:off x="2248436" y="5365"/>
            <a:ext cx="7732691"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a:latin typeface="Times New Roman" panose="02020603050405020304"/>
                <a:ea typeface="+mn-lt"/>
                <a:cs typeface="+mn-lt"/>
              </a:rPr>
              <a:t>        CMR TECHNICAL CAMPUS</a:t>
            </a:r>
            <a:endParaRPr lang="en-US" sz="3200">
              <a:latin typeface="Times New Roman" panose="02020603050405020304"/>
            </a:endParaRPr>
          </a:p>
          <a:p>
            <a:r>
              <a:rPr lang="en-US">
                <a:latin typeface="Times New Roman" panose="02020603050405020304"/>
                <a:ea typeface="+mn-lt"/>
                <a:cs typeface="+mn-lt"/>
              </a:rPr>
              <a:t>              UGC AUTONOMOUS</a:t>
            </a:r>
            <a:endParaRPr lang="en-US">
              <a:latin typeface="Times New Roman" panose="02020603050405020304"/>
              <a:cs typeface="Times New Roman" panose="02020603050405020304"/>
            </a:endParaRPr>
          </a:p>
          <a:p>
            <a:r>
              <a:rPr lang="en-US">
                <a:latin typeface="Times New Roman" panose="02020603050405020304"/>
                <a:ea typeface="+mn-lt"/>
                <a:cs typeface="+mn-lt"/>
              </a:rPr>
              <a:t>              Accredited by NBA &amp; NAAC with ‘A’ Grade</a:t>
            </a:r>
            <a:endParaRPr lang="en-US">
              <a:latin typeface="Times New Roman" panose="02020603050405020304"/>
            </a:endParaRPr>
          </a:p>
          <a:p>
            <a:r>
              <a:rPr lang="en-US">
                <a:latin typeface="Times New Roman" panose="02020603050405020304"/>
                <a:ea typeface="+mn-lt"/>
                <a:cs typeface="+mn-lt"/>
              </a:rPr>
              <a:t>              Approved by AICTE, New Delhi and JNTU, Hyderabad</a:t>
            </a:r>
            <a:endParaRPr lang="en-US">
              <a:latin typeface="Times New Roman" panose="02020603050405020304"/>
            </a:endParaRPr>
          </a:p>
          <a:p>
            <a:r>
              <a:rPr lang="en-US" sz="1600">
                <a:latin typeface="Times New Roman" panose="02020603050405020304"/>
                <a:ea typeface="+mn-lt"/>
                <a:cs typeface="+mn-lt"/>
              </a:rPr>
              <a:t>                </a:t>
            </a:r>
            <a:r>
              <a:rPr lang="en-US" sz="1400" err="1">
                <a:latin typeface="Times New Roman" panose="02020603050405020304"/>
                <a:ea typeface="+mn-lt"/>
                <a:cs typeface="+mn-lt"/>
              </a:rPr>
              <a:t>Kandlakoya</a:t>
            </a:r>
            <a:r>
              <a:rPr lang="en-US" sz="1400">
                <a:latin typeface="Times New Roman" panose="02020603050405020304"/>
                <a:ea typeface="+mn-lt"/>
                <a:cs typeface="+mn-lt"/>
              </a:rPr>
              <a:t> , </a:t>
            </a:r>
            <a:r>
              <a:rPr lang="en-US" sz="1400" err="1">
                <a:latin typeface="Times New Roman" panose="02020603050405020304"/>
                <a:ea typeface="+mn-lt"/>
                <a:cs typeface="+mn-lt"/>
              </a:rPr>
              <a:t>Medchal</a:t>
            </a:r>
            <a:r>
              <a:rPr lang="en-US" sz="1400">
                <a:latin typeface="Times New Roman" panose="02020603050405020304"/>
                <a:ea typeface="+mn-lt"/>
                <a:cs typeface="+mn-lt"/>
              </a:rPr>
              <a:t> Road, Hyderabad- 501 401, Telangana</a:t>
            </a:r>
            <a:endParaRPr lang="en-US" sz="1400">
              <a:latin typeface="Times New Roman" panose="02020603050405020304"/>
            </a:endParaRPr>
          </a:p>
        </p:txBody>
      </p:sp>
      <p:cxnSp>
        <p:nvCxnSpPr>
          <p:cNvPr id="9" name="Straight Arrow Connector 8"/>
          <p:cNvCxnSpPr/>
          <p:nvPr/>
        </p:nvCxnSpPr>
        <p:spPr>
          <a:xfrm>
            <a:off x="-3086" y="1590675"/>
            <a:ext cx="12290737" cy="2361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43070" y="1953295"/>
            <a:ext cx="74455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a:latin typeface="Arial" panose="020B0604020202020204"/>
                <a:ea typeface="+mn-lt"/>
                <a:cs typeface="+mn-lt"/>
              </a:rPr>
              <a:t>Department of Computer Science And Engineering</a:t>
            </a:r>
            <a:endParaRPr lang="en-US" sz="2400">
              <a:latin typeface="Arial" panose="020B0604020202020204"/>
            </a:endParaRPr>
          </a:p>
          <a:p>
            <a:pPr algn="l"/>
            <a:endParaRPr lang="en-US"/>
          </a:p>
        </p:txBody>
      </p:sp>
      <p:sp>
        <p:nvSpPr>
          <p:cNvPr id="11" name="TextBox 10"/>
          <p:cNvSpPr txBox="1"/>
          <p:nvPr/>
        </p:nvSpPr>
        <p:spPr>
          <a:xfrm>
            <a:off x="2041837" y="2696513"/>
            <a:ext cx="9350598" cy="953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800">
                <a:latin typeface="Times New Roman" panose="02020603050405020304"/>
                <a:cs typeface="Times New Roman" panose="02020603050405020304"/>
              </a:rPr>
              <a:t>WATER QUALITY MONITORING AND FORECASTING       SYSTEM</a:t>
            </a:r>
            <a:endParaRPr lang="en-US" sz="2800">
              <a:latin typeface="Times New Roman" panose="02020603050405020304"/>
              <a:cs typeface="Times New Roman" panose="02020603050405020304"/>
            </a:endParaRPr>
          </a:p>
        </p:txBody>
      </p:sp>
      <p:sp>
        <p:nvSpPr>
          <p:cNvPr id="12" name="TextBox 11"/>
          <p:cNvSpPr txBox="1"/>
          <p:nvPr/>
        </p:nvSpPr>
        <p:spPr>
          <a:xfrm>
            <a:off x="322" y="5353148"/>
            <a:ext cx="3415583" cy="953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a:t>PROJECT GUIDE:</a:t>
            </a:r>
            <a:endParaRPr lang="en-US" sz="2000" b="1"/>
          </a:p>
          <a:p>
            <a:r>
              <a:rPr lang="en-US"/>
              <a:t>K.PRAVEEN KUMAR</a:t>
            </a:r>
            <a:endParaRPr lang="en-US"/>
          </a:p>
          <a:p>
            <a:r>
              <a:rPr lang="en-US" b="1"/>
              <a:t>(</a:t>
            </a:r>
            <a:r>
              <a:rPr lang="en-US"/>
              <a:t>ASSISTANT PROFESSOR)</a:t>
            </a:r>
            <a:endParaRPr lang="en-US"/>
          </a:p>
        </p:txBody>
      </p:sp>
      <p:sp>
        <p:nvSpPr>
          <p:cNvPr id="13" name="TextBox 12"/>
          <p:cNvSpPr txBox="1"/>
          <p:nvPr/>
        </p:nvSpPr>
        <p:spPr>
          <a:xfrm>
            <a:off x="7546644" y="5285906"/>
            <a:ext cx="4399521" cy="129159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t>PRESENTED BY:</a:t>
            </a:r>
            <a:endParaRPr lang="en-US" b="1" dirty="0"/>
          </a:p>
          <a:p>
            <a:r>
              <a:rPr lang="en-US" dirty="0"/>
              <a:t>K.VINAY KUMAR REDDY</a:t>
            </a:r>
            <a:r>
              <a:rPr lang="en-US" dirty="0">
                <a:latin typeface="Times New Roman" panose="02020603050405020304"/>
                <a:cs typeface="Times New Roman" panose="02020603050405020304"/>
              </a:rPr>
              <a:t>     </a:t>
            </a:r>
            <a:r>
              <a:rPr lang="en-US" sz="2000" dirty="0">
                <a:latin typeface="Times New Roman" panose="02020603050405020304"/>
                <a:cs typeface="Times New Roman" panose="02020603050405020304"/>
              </a:rPr>
              <a:t>207R1A0589</a:t>
            </a:r>
            <a:endParaRPr lang="en-US" sz="2000" dirty="0">
              <a:latin typeface="Times New Roman" panose="02020603050405020304"/>
              <a:cs typeface="Times New Roman" panose="02020603050405020304"/>
            </a:endParaRPr>
          </a:p>
          <a:p>
            <a:r>
              <a:rPr lang="en-US" dirty="0"/>
              <a:t>CH.NARESH                              </a:t>
            </a:r>
            <a:r>
              <a:rPr lang="en-US" sz="2000" dirty="0">
                <a:latin typeface="Times New Roman" panose="02020603050405020304"/>
                <a:cs typeface="Times New Roman" panose="02020603050405020304"/>
              </a:rPr>
              <a:t> 207R1A0572</a:t>
            </a:r>
            <a:endParaRPr lang="en-US" sz="2000" dirty="0">
              <a:latin typeface="Times New Roman" panose="02020603050405020304"/>
              <a:cs typeface="Times New Roman" panose="02020603050405020304"/>
            </a:endParaRPr>
          </a:p>
          <a:p>
            <a:r>
              <a:rPr lang="en-US" dirty="0"/>
              <a:t>B.VENKAT SAI                         </a:t>
            </a:r>
            <a:r>
              <a:rPr lang="en-US" sz="2000" dirty="0">
                <a:latin typeface="Times New Roman" panose="02020603050405020304"/>
                <a:cs typeface="Times New Roman" panose="02020603050405020304"/>
              </a:rPr>
              <a:t>  207R1A0568</a:t>
            </a:r>
            <a:endParaRPr lang="en-US" sz="2000" dirty="0">
              <a:latin typeface="Times New Roman" panose="02020603050405020304"/>
              <a:cs typeface="Times New Roman" panose="02020603050405020304"/>
            </a:endParaRPr>
          </a:p>
        </p:txBody>
      </p:sp>
      <p:sp>
        <p:nvSpPr>
          <p:cNvPr id="2" name="Text Box 1"/>
          <p:cNvSpPr txBox="1"/>
          <p:nvPr/>
        </p:nvSpPr>
        <p:spPr>
          <a:xfrm>
            <a:off x="4330700" y="4050030"/>
            <a:ext cx="4017010" cy="368300"/>
          </a:xfrm>
          <a:prstGeom prst="rect">
            <a:avLst/>
          </a:prstGeom>
          <a:noFill/>
        </p:spPr>
        <p:txBody>
          <a:bodyPr wrap="square" rtlCol="0">
            <a:spAutoFit/>
          </a:bodyPr>
          <a:lstStyle/>
          <a:p>
            <a:r>
              <a:rPr lang="en-US" dirty="0">
                <a:latin typeface="Times New Roman" panose="02020603050405020304" charset="0"/>
                <a:cs typeface="Times New Roman" panose="02020603050405020304" charset="0"/>
              </a:rPr>
              <a:t>MINI PROJECT REVIEW</a:t>
            </a:r>
            <a:endParaRPr lang="en-US" dirty="0">
              <a:latin typeface="Times New Roman" panose="02020603050405020304" charset="0"/>
              <a:cs typeface="Times New Roman" panose="02020603050405020304" charset="0"/>
            </a:endParaRPr>
          </a:p>
        </p:txBody>
      </p:sp>
      <p:sp>
        <p:nvSpPr>
          <p:cNvPr id="6" name="Text Box 5"/>
          <p:cNvSpPr txBox="1"/>
          <p:nvPr/>
        </p:nvSpPr>
        <p:spPr>
          <a:xfrm>
            <a:off x="4754231" y="4494653"/>
            <a:ext cx="1740535" cy="368300"/>
          </a:xfrm>
          <a:prstGeom prst="rect">
            <a:avLst/>
          </a:prstGeom>
          <a:noFill/>
        </p:spPr>
        <p:txBody>
          <a:bodyPr wrap="none" rtlCol="0">
            <a:spAutoFit/>
          </a:bodyPr>
          <a:lstStyle/>
          <a:p>
            <a:pPr algn="l"/>
            <a:r>
              <a:rPr lang="en-US" b="1" dirty="0">
                <a:latin typeface="Times New Roman" panose="02020603050405020304" charset="0"/>
                <a:cs typeface="Times New Roman" panose="02020603050405020304" charset="0"/>
                <a:sym typeface="+mn-ea"/>
              </a:rPr>
              <a:t>BATCH NO :12</a:t>
            </a:r>
            <a:endParaRPr lang="en-US" dirty="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262" y="426217"/>
            <a:ext cx="5037069" cy="931985"/>
          </a:xfrm>
        </p:spPr>
        <p:txBody>
          <a:bodyPr/>
          <a:lstStyle/>
          <a:p>
            <a:r>
              <a:rPr lang="en-IN" b="1" dirty="0">
                <a:latin typeface="Times New Roman" panose="02020603050405020304" charset="0"/>
                <a:cs typeface="Times New Roman" panose="02020603050405020304" charset="0"/>
              </a:rPr>
              <a:t>LIST OF MODULES</a:t>
            </a:r>
            <a:endParaRPr lang="en-IN"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655134" y="1768509"/>
            <a:ext cx="5750501" cy="3922207"/>
          </a:xfrm>
        </p:spPr>
        <p:txBody>
          <a:bodyPr/>
          <a:lstStyle/>
          <a:p>
            <a:pPr>
              <a:buFont typeface="Wingdings" panose="05000000000000000000" pitchFamily="2" charset="2"/>
              <a:buChar char="Ø"/>
            </a:pPr>
            <a:r>
              <a:rPr lang="en-US" sz="2500" b="1" dirty="0">
                <a:latin typeface="Times New Roman" panose="02020603050405020304" charset="0"/>
                <a:cs typeface="Times New Roman" panose="02020603050405020304" charset="0"/>
              </a:rPr>
              <a:t>SERVICE PROVIDER</a:t>
            </a:r>
            <a:endParaRPr lang="en-US" sz="2500" b="1" dirty="0">
              <a:latin typeface="Times New Roman" panose="02020603050405020304" charset="0"/>
              <a:cs typeface="Times New Roman" panose="02020603050405020304" charset="0"/>
            </a:endParaRPr>
          </a:p>
          <a:p>
            <a:pPr>
              <a:buFont typeface="Wingdings" panose="05000000000000000000" pitchFamily="2" charset="2"/>
              <a:buChar char="Ø"/>
            </a:pPr>
            <a:r>
              <a:rPr lang="en-US" sz="2500" b="1" dirty="0">
                <a:latin typeface="Times New Roman" panose="02020603050405020304" charset="0"/>
                <a:cs typeface="Times New Roman" panose="02020603050405020304" charset="0"/>
              </a:rPr>
              <a:t>VIEW AND AUTHORIZE USERS </a:t>
            </a:r>
            <a:endParaRPr lang="en-US" sz="2500" b="1" dirty="0">
              <a:latin typeface="Times New Roman" panose="02020603050405020304" charset="0"/>
              <a:cs typeface="Times New Roman" panose="02020603050405020304" charset="0"/>
            </a:endParaRPr>
          </a:p>
          <a:p>
            <a:pPr>
              <a:buFont typeface="Wingdings" panose="05000000000000000000" pitchFamily="2" charset="2"/>
              <a:buChar char="Ø"/>
            </a:pPr>
            <a:r>
              <a:rPr lang="en-US" sz="2500" b="1" dirty="0">
                <a:latin typeface="Times New Roman" panose="02020603050405020304" charset="0"/>
                <a:cs typeface="Times New Roman" panose="02020603050405020304" charset="0"/>
              </a:rPr>
              <a:t>REMOTE USER</a:t>
            </a:r>
            <a:endParaRPr lang="en-US" sz="2500" b="1" dirty="0">
              <a:latin typeface="Times New Roman" panose="02020603050405020304" charset="0"/>
              <a:cs typeface="Times New Roman" panose="02020603050405020304" charset="0"/>
            </a:endParaRPr>
          </a:p>
          <a:p>
            <a:pPr>
              <a:buFont typeface="Wingdings" panose="05000000000000000000" pitchFamily="2" charset="2"/>
              <a:buChar char="Ø"/>
            </a:pPr>
            <a:endParaRPr lang="en-US" b="1" dirty="0">
              <a:latin typeface="Times New Roman" panose="02020603050405020304" charset="0"/>
              <a:cs typeface="Times New Roman" panose="02020603050405020304" charset="0"/>
            </a:endParaRPr>
          </a:p>
          <a:p>
            <a:pPr>
              <a:buFont typeface="Wingdings" panose="05000000000000000000" pitchFamily="2" charset="2"/>
              <a:buChar char="Ø"/>
            </a:pP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275" y="122108"/>
            <a:ext cx="2817495" cy="631637"/>
          </a:xfrm>
        </p:spPr>
        <p:txBody>
          <a:bodyPr>
            <a:noAutofit/>
          </a:bodyPr>
          <a:lstStyle/>
          <a:p>
            <a:r>
              <a:rPr lang="en-US" b="1" dirty="0">
                <a:latin typeface="Times New Roman" panose="02020603050405020304" charset="0"/>
                <a:cs typeface="Times New Roman" panose="02020603050405020304" charset="0"/>
              </a:rPr>
              <a:t>MODULES</a:t>
            </a:r>
            <a:endParaRPr lang="en-US"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446182" y="964760"/>
            <a:ext cx="10434320" cy="5576717"/>
          </a:xfrm>
        </p:spPr>
        <p:txBody>
          <a:bodyPr>
            <a:noAutofit/>
          </a:bodyPr>
          <a:lstStyle/>
          <a:p>
            <a:pPr marL="0" indent="0" algn="just">
              <a:buNone/>
            </a:pPr>
            <a:r>
              <a:rPr lang="en-US" b="1" dirty="0">
                <a:latin typeface="Times New Roman" panose="02020603050405020304" charset="0"/>
                <a:cs typeface="Times New Roman" panose="02020603050405020304" charset="0"/>
              </a:rPr>
              <a:t>SERVICE PROVIDER</a:t>
            </a:r>
            <a:endParaRPr lang="en-US" b="1" dirty="0">
              <a:latin typeface="Times New Roman" panose="02020603050405020304" charset="0"/>
              <a:cs typeface="Times New Roman" panose="02020603050405020304" charset="0"/>
            </a:endParaRPr>
          </a:p>
          <a:p>
            <a:pPr marL="0" indent="0" algn="just">
              <a:buNone/>
            </a:pPr>
            <a:r>
              <a:rPr lang="en-US" sz="2200" dirty="0">
                <a:latin typeface="Times New Roman" panose="02020603050405020304" charset="0"/>
                <a:cs typeface="Times New Roman" panose="02020603050405020304" charset="0"/>
              </a:rPr>
              <a:t>Service Provider logs in with valid credentials to perform operations such as browsing and training water data sets, viewing accuracy results, predicting water quality, and accessing user information.</a:t>
            </a:r>
            <a:endParaRPr lang="en-US" sz="2200" b="1" dirty="0">
              <a:latin typeface="Times New Roman" panose="02020603050405020304" charset="0"/>
              <a:cs typeface="Times New Roman" panose="02020603050405020304" charset="0"/>
            </a:endParaRPr>
          </a:p>
          <a:p>
            <a:pPr marL="0" indent="0" algn="just">
              <a:buNone/>
            </a:pPr>
            <a:r>
              <a:rPr lang="en-US" b="1" dirty="0">
                <a:latin typeface="Times New Roman" panose="02020603050405020304" charset="0"/>
                <a:cs typeface="Times New Roman" panose="02020603050405020304" charset="0"/>
              </a:rPr>
              <a:t>VIEW AND AUTHORIZE USERS</a:t>
            </a:r>
            <a:endParaRPr lang="en-US" b="1" dirty="0">
              <a:latin typeface="Times New Roman" panose="02020603050405020304" charset="0"/>
              <a:cs typeface="Times New Roman" panose="02020603050405020304" charset="0"/>
            </a:endParaRPr>
          </a:p>
          <a:p>
            <a:pPr marL="0" indent="0" algn="just">
              <a:buNone/>
            </a:pPr>
            <a:r>
              <a:rPr lang="en-US" sz="2200" dirty="0">
                <a:latin typeface="Times New Roman" panose="02020603050405020304" charset="0"/>
                <a:cs typeface="Times New Roman" panose="02020603050405020304" charset="0"/>
              </a:rPr>
              <a:t>In this module, the admin can view the list of users who all registered. In this, the admin can view the user’s details such as, user name, email, address and admin authorizes the users.</a:t>
            </a:r>
            <a:endParaRPr lang="en-US" sz="2200" dirty="0">
              <a:latin typeface="Times New Roman" panose="02020603050405020304" charset="0"/>
              <a:cs typeface="Times New Roman" panose="02020603050405020304" charset="0"/>
            </a:endParaRPr>
          </a:p>
          <a:p>
            <a:pPr marL="0" indent="0">
              <a:buNone/>
            </a:pPr>
            <a:r>
              <a:rPr lang="en-US" b="1" dirty="0">
                <a:latin typeface="Times New Roman" panose="02020603050405020304" charset="0"/>
                <a:cs typeface="Times New Roman" panose="02020603050405020304" charset="0"/>
              </a:rPr>
              <a:t>REMOTE USER</a:t>
            </a:r>
            <a:endParaRPr lang="en-US" b="1" dirty="0">
              <a:latin typeface="Times New Roman" panose="02020603050405020304" charset="0"/>
              <a:cs typeface="Times New Roman" panose="02020603050405020304" charset="0"/>
            </a:endParaRPr>
          </a:p>
          <a:p>
            <a:pPr marL="0" indent="0" algn="just">
              <a:buNone/>
            </a:pPr>
            <a:r>
              <a:rPr lang="en-US" sz="2200" dirty="0">
                <a:latin typeface="Times New Roman" panose="02020603050405020304" charset="0"/>
                <a:cs typeface="Times New Roman" panose="02020603050405020304" charset="0"/>
              </a:rPr>
              <a:t>Remote User module allows registration and login for multiple users. After successful registration, user details are stored in the database. Once logged in, users can perform operations like register and login, predict water quality detection type, and view their profile.</a:t>
            </a:r>
            <a:endParaRPr lang="en-US" sz="2200" b="1"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0372" y="426004"/>
            <a:ext cx="8253274" cy="6019028"/>
          </a:xfrm>
          <a:prstGeom prst="rect">
            <a:avLst/>
          </a:prstGeom>
        </p:spPr>
      </p:pic>
      <p:sp>
        <p:nvSpPr>
          <p:cNvPr id="6" name="TextBox 5"/>
          <p:cNvSpPr txBox="1"/>
          <p:nvPr/>
        </p:nvSpPr>
        <p:spPr>
          <a:xfrm>
            <a:off x="120580" y="72061"/>
            <a:ext cx="4337538" cy="707886"/>
          </a:xfrm>
          <a:prstGeom prst="rect">
            <a:avLst/>
          </a:prstGeom>
          <a:noFill/>
        </p:spPr>
        <p:txBody>
          <a:bodyPr wrap="square" rtlCol="0">
            <a:spAutoFit/>
          </a:bodyPr>
          <a:lstStyle/>
          <a:p>
            <a:r>
              <a:rPr lang="en-IN" sz="4000" b="1" dirty="0">
                <a:latin typeface="Times New Roman" panose="02020603050405020304" charset="0"/>
                <a:cs typeface="Times New Roman" panose="02020603050405020304" charset="0"/>
              </a:rPr>
              <a:t>ARCHITECTURE</a:t>
            </a:r>
            <a:endParaRPr lang="en-IN" sz="4000" b="1" dirty="0">
              <a:latin typeface="Times New Roman" panose="02020603050405020304" charset="0"/>
              <a:cs typeface="Times New Roman" panose="02020603050405020304" charset="0"/>
            </a:endParaRPr>
          </a:p>
        </p:txBody>
      </p:sp>
      <p:sp>
        <p:nvSpPr>
          <p:cNvPr id="12" name="TextBox 11"/>
          <p:cNvSpPr txBox="1"/>
          <p:nvPr/>
        </p:nvSpPr>
        <p:spPr>
          <a:xfrm>
            <a:off x="3276601" y="1823115"/>
            <a:ext cx="2651760" cy="338554"/>
          </a:xfrm>
          <a:prstGeom prst="rect">
            <a:avLst/>
          </a:prstGeom>
          <a:noFill/>
        </p:spPr>
        <p:txBody>
          <a:bodyPr wrap="square" rtlCol="0">
            <a:spAutoFit/>
          </a:bodyPr>
          <a:lstStyle/>
          <a:p>
            <a:r>
              <a:rPr lang="en-IN" sz="1600" dirty="0">
                <a:latin typeface="Times New Roman" panose="02020603050405020304" charset="0"/>
                <a:cs typeface="Times New Roman" panose="02020603050405020304" charset="0"/>
              </a:rPr>
              <a:t>Accepting all Information</a:t>
            </a:r>
            <a:endParaRPr lang="en-IN" sz="1600" dirty="0">
              <a:latin typeface="Times New Roman" panose="02020603050405020304" charset="0"/>
              <a:cs typeface="Times New Roman" panose="02020603050405020304" charset="0"/>
            </a:endParaRPr>
          </a:p>
        </p:txBody>
      </p:sp>
      <p:sp>
        <p:nvSpPr>
          <p:cNvPr id="13" name="TextBox 12"/>
          <p:cNvSpPr txBox="1"/>
          <p:nvPr/>
        </p:nvSpPr>
        <p:spPr>
          <a:xfrm>
            <a:off x="3569677" y="2315285"/>
            <a:ext cx="2651760" cy="307777"/>
          </a:xfrm>
          <a:prstGeom prst="rect">
            <a:avLst/>
          </a:prstGeom>
          <a:noFill/>
        </p:spPr>
        <p:txBody>
          <a:bodyPr wrap="square" rtlCol="0">
            <a:spAutoFit/>
          </a:bodyPr>
          <a:lstStyle/>
          <a:p>
            <a:r>
              <a:rPr lang="en-IN" sz="1400" dirty="0">
                <a:latin typeface="Times New Roman" panose="02020603050405020304" charset="0"/>
                <a:cs typeface="Times New Roman" panose="02020603050405020304" charset="0"/>
              </a:rPr>
              <a:t>Datasets Results Storage</a:t>
            </a:r>
            <a:endParaRPr lang="en-IN" sz="1400" dirty="0">
              <a:latin typeface="Times New Roman" panose="02020603050405020304" charset="0"/>
              <a:cs typeface="Times New Roman" panose="02020603050405020304" charset="0"/>
            </a:endParaRPr>
          </a:p>
        </p:txBody>
      </p:sp>
      <p:sp>
        <p:nvSpPr>
          <p:cNvPr id="14" name="TextBox 13"/>
          <p:cNvSpPr txBox="1"/>
          <p:nvPr/>
        </p:nvSpPr>
        <p:spPr>
          <a:xfrm>
            <a:off x="3359172" y="3329898"/>
            <a:ext cx="2486618" cy="523220"/>
          </a:xfrm>
          <a:prstGeom prst="rect">
            <a:avLst/>
          </a:prstGeom>
          <a:noFill/>
        </p:spPr>
        <p:txBody>
          <a:bodyPr wrap="square" rtlCol="0">
            <a:spAutoFit/>
          </a:bodyPr>
          <a:lstStyle/>
          <a:p>
            <a:r>
              <a:rPr lang="en-US" sz="1400" dirty="0">
                <a:latin typeface="Times New Roman" panose="02020603050405020304" charset="0"/>
                <a:cs typeface="Times New Roman" panose="02020603050405020304" charset="0"/>
              </a:rPr>
              <a:t>Process all user queries</a:t>
            </a:r>
            <a:endParaRPr lang="en-IN" sz="1400" dirty="0">
              <a:latin typeface="Times New Roman" panose="02020603050405020304" charset="0"/>
              <a:cs typeface="Times New Roman" panose="02020603050405020304" charset="0"/>
            </a:endParaRPr>
          </a:p>
          <a:p>
            <a:endParaRPr lang="en-IN" sz="1400" dirty="0">
              <a:latin typeface="Times New Roman" panose="02020603050405020304" charset="0"/>
              <a:cs typeface="Times New Roman" panose="02020603050405020304" charset="0"/>
            </a:endParaRPr>
          </a:p>
        </p:txBody>
      </p:sp>
      <p:sp>
        <p:nvSpPr>
          <p:cNvPr id="15" name="TextBox 14"/>
          <p:cNvSpPr txBox="1"/>
          <p:nvPr/>
        </p:nvSpPr>
        <p:spPr>
          <a:xfrm>
            <a:off x="1414724" y="3429000"/>
            <a:ext cx="1338524" cy="307777"/>
          </a:xfrm>
          <a:prstGeom prst="rect">
            <a:avLst/>
          </a:prstGeom>
          <a:noFill/>
        </p:spPr>
        <p:txBody>
          <a:bodyPr wrap="square" rtlCol="0">
            <a:spAutoFit/>
          </a:bodyPr>
          <a:lstStyle/>
          <a:p>
            <a:r>
              <a:rPr lang="en-US" sz="1400" dirty="0">
                <a:latin typeface="Times New Roman" panose="02020603050405020304" charset="0"/>
                <a:cs typeface="Times New Roman" panose="02020603050405020304" charset="0"/>
              </a:rPr>
              <a:t>Accessing Data</a:t>
            </a:r>
            <a:endParaRPr lang="en-IN" sz="1400" dirty="0">
              <a:latin typeface="Times New Roman" panose="02020603050405020304" charset="0"/>
              <a:cs typeface="Times New Roman" panose="02020603050405020304" charset="0"/>
            </a:endParaRPr>
          </a:p>
        </p:txBody>
      </p:sp>
      <p:sp>
        <p:nvSpPr>
          <p:cNvPr id="16" name="TextBox 15"/>
          <p:cNvSpPr txBox="1"/>
          <p:nvPr/>
        </p:nvSpPr>
        <p:spPr>
          <a:xfrm>
            <a:off x="3117752" y="4314511"/>
            <a:ext cx="2117439" cy="307777"/>
          </a:xfrm>
          <a:prstGeom prst="rect">
            <a:avLst/>
          </a:prstGeom>
          <a:noFill/>
        </p:spPr>
        <p:txBody>
          <a:bodyPr wrap="square" rtlCol="0">
            <a:spAutoFit/>
          </a:bodyPr>
          <a:lstStyle/>
          <a:p>
            <a:r>
              <a:rPr lang="en-US" sz="1400" dirty="0">
                <a:latin typeface="Times New Roman" panose="02020603050405020304" charset="0"/>
                <a:cs typeface="Times New Roman" panose="02020603050405020304" charset="0"/>
              </a:rPr>
              <a:t>Store and retrievals</a:t>
            </a:r>
            <a:endParaRPr lang="en-IN" sz="1400" dirty="0">
              <a:latin typeface="Times New Roman" panose="02020603050405020304" charset="0"/>
              <a:cs typeface="Times New Roman" panose="02020603050405020304" charset="0"/>
            </a:endParaRPr>
          </a:p>
        </p:txBody>
      </p:sp>
      <p:sp>
        <p:nvSpPr>
          <p:cNvPr id="2" name="Rectangle 1"/>
          <p:cNvSpPr/>
          <p:nvPr/>
        </p:nvSpPr>
        <p:spPr>
          <a:xfrm>
            <a:off x="7720482" y="5936035"/>
            <a:ext cx="3532955" cy="638765"/>
          </a:xfrm>
          <a:prstGeom prst="rect">
            <a:avLst/>
          </a:prstGeom>
        </p:spPr>
        <p:txBody>
          <a:bodyPr wrap="square">
            <a:spAutoFit/>
          </a:bodyPr>
          <a:lstStyle/>
          <a:p>
            <a:pPr>
              <a:lnSpc>
                <a:spcPct val="50000"/>
              </a:lnSpc>
              <a:spcAft>
                <a:spcPts val="1000"/>
              </a:spcAft>
            </a:pPr>
            <a:r>
              <a:rPr lang="en-US" sz="1100" dirty="0">
                <a:latin typeface="Times New Roman" panose="02020603050405020304" charset="0"/>
                <a:ea typeface="Calibri" panose="020F0502020204030204" charset="0"/>
                <a:cs typeface="Times New Roman" panose="02020603050405020304" charset="0"/>
              </a:rPr>
              <a:t>REGISTER AND LOGIN,</a:t>
            </a:r>
            <a:endParaRPr lang="en-IN" sz="1100" dirty="0">
              <a:latin typeface="Times New Roman" panose="02020603050405020304" charset="0"/>
              <a:ea typeface="Calibri" panose="020F0502020204030204" charset="0"/>
              <a:cs typeface="Times New Roman" panose="02020603050405020304" charset="0"/>
            </a:endParaRPr>
          </a:p>
          <a:p>
            <a:pPr>
              <a:lnSpc>
                <a:spcPct val="50000"/>
              </a:lnSpc>
              <a:spcAft>
                <a:spcPts val="1000"/>
              </a:spcAft>
            </a:pPr>
            <a:r>
              <a:rPr lang="en-US" sz="1100" dirty="0">
                <a:latin typeface="Times New Roman" panose="02020603050405020304" charset="0"/>
                <a:ea typeface="Calibri" panose="020F0502020204030204" charset="0"/>
                <a:cs typeface="Times New Roman" panose="02020603050405020304" charset="0"/>
              </a:rPr>
              <a:t>PREDICT WATER QUALITY DETECTION TYPE,</a:t>
            </a:r>
            <a:endParaRPr lang="en-IN" sz="1100" dirty="0">
              <a:latin typeface="Times New Roman" panose="02020603050405020304" charset="0"/>
              <a:ea typeface="Calibri" panose="020F0502020204030204" charset="0"/>
              <a:cs typeface="Times New Roman" panose="02020603050405020304" charset="0"/>
            </a:endParaRPr>
          </a:p>
          <a:p>
            <a:pPr>
              <a:lnSpc>
                <a:spcPct val="50000"/>
              </a:lnSpc>
              <a:spcAft>
                <a:spcPts val="1000"/>
              </a:spcAft>
            </a:pPr>
            <a:r>
              <a:rPr lang="en-US" sz="1100" dirty="0">
                <a:latin typeface="Times New Roman" panose="02020603050405020304" charset="0"/>
                <a:ea typeface="Calibri" panose="020F0502020204030204" charset="0"/>
                <a:cs typeface="Times New Roman" panose="02020603050405020304" charset="0"/>
              </a:rPr>
              <a:t>VIEW YOUR PROFILE.</a:t>
            </a:r>
            <a:endParaRPr lang="en-IN" sz="1100" dirty="0">
              <a:latin typeface="Times New Roman" panose="02020603050405020304" charset="0"/>
              <a:ea typeface="Calibri" panose="020F05020202040302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00649" y="155108"/>
            <a:ext cx="5000175" cy="6702892"/>
          </a:xfrm>
          <a:prstGeom prst="rect">
            <a:avLst/>
          </a:prstGeom>
        </p:spPr>
      </p:pic>
      <p:pic>
        <p:nvPicPr>
          <p:cNvPr id="6" name="Picture 5" descr="C:\Documents and Settings\syslog\Local Settings\Temporary Internet Files\Content.Word\New Picture (2).bmp"/>
          <p:cNvPicPr/>
          <p:nvPr/>
        </p:nvPicPr>
        <p:blipFill>
          <a:blip r:embed="rId2"/>
          <a:srcRect b="13631"/>
          <a:stretch>
            <a:fillRect/>
          </a:stretch>
        </p:blipFill>
        <p:spPr bwMode="auto">
          <a:xfrm>
            <a:off x="4017238" y="3151788"/>
            <a:ext cx="914401" cy="1028700"/>
          </a:xfrm>
          <a:prstGeom prst="rect">
            <a:avLst/>
          </a:prstGeom>
          <a:noFill/>
          <a:ln w="9525">
            <a:noFill/>
            <a:miter lim="800000"/>
            <a:headEnd/>
            <a:tailEnd/>
          </a:ln>
        </p:spPr>
      </p:pic>
      <p:pic>
        <p:nvPicPr>
          <p:cNvPr id="7" name="Picture 6" descr="C:\Documents and Settings\syslog\Local Settings\Temporary Internet Files\Content.Word\New Picture (2).bmp"/>
          <p:cNvPicPr/>
          <p:nvPr/>
        </p:nvPicPr>
        <p:blipFill>
          <a:blip r:embed="rId3"/>
          <a:srcRect/>
          <a:stretch>
            <a:fillRect/>
          </a:stretch>
        </p:blipFill>
        <p:spPr bwMode="auto">
          <a:xfrm>
            <a:off x="8876899" y="3151788"/>
            <a:ext cx="923925" cy="1028700"/>
          </a:xfrm>
          <a:prstGeom prst="rect">
            <a:avLst/>
          </a:prstGeom>
          <a:noFill/>
          <a:ln w="9525">
            <a:noFill/>
            <a:miter lim="800000"/>
            <a:headEnd/>
            <a:tailEnd/>
          </a:ln>
        </p:spPr>
      </p:pic>
      <p:sp>
        <p:nvSpPr>
          <p:cNvPr id="8" name="TextBox 7"/>
          <p:cNvSpPr txBox="1"/>
          <p:nvPr/>
        </p:nvSpPr>
        <p:spPr>
          <a:xfrm>
            <a:off x="5637125" y="2974312"/>
            <a:ext cx="914400" cy="914400"/>
          </a:xfrm>
          <a:prstGeom prst="rect">
            <a:avLst/>
          </a:prstGeom>
          <a:noFill/>
        </p:spPr>
        <p:txBody>
          <a:bodyPr wrap="square" rtlCol="0">
            <a:spAutoFit/>
          </a:bodyPr>
          <a:lstStyle/>
          <a:p>
            <a:endParaRPr lang="en-IN" dirty="0"/>
          </a:p>
        </p:txBody>
      </p:sp>
      <p:sp>
        <p:nvSpPr>
          <p:cNvPr id="9" name="TextBox 8"/>
          <p:cNvSpPr txBox="1"/>
          <p:nvPr/>
        </p:nvSpPr>
        <p:spPr>
          <a:xfrm>
            <a:off x="513021" y="251209"/>
            <a:ext cx="4149414" cy="2237471"/>
          </a:xfrm>
          <a:prstGeom prst="rect">
            <a:avLst/>
          </a:prstGeom>
          <a:noFill/>
        </p:spPr>
        <p:txBody>
          <a:bodyPr wrap="square" rtlCol="0">
            <a:spAutoFit/>
          </a:bodyPr>
          <a:lstStyle/>
          <a:p>
            <a:endParaRPr lang="en-IN" dirty="0"/>
          </a:p>
        </p:txBody>
      </p:sp>
      <p:sp useBgFill="1">
        <p:nvSpPr>
          <p:cNvPr id="3" name="TextBox 2"/>
          <p:cNvSpPr txBox="1"/>
          <p:nvPr/>
        </p:nvSpPr>
        <p:spPr>
          <a:xfrm>
            <a:off x="92387" y="23023"/>
            <a:ext cx="5425186" cy="707886"/>
          </a:xfrm>
          <a:prstGeom prst="rect">
            <a:avLst/>
          </a:prstGeom>
        </p:spPr>
        <p:txBody>
          <a:bodyPr wrap="square" rtlCol="0">
            <a:spAutoFit/>
          </a:bodyPr>
          <a:lstStyle/>
          <a:p>
            <a:r>
              <a:rPr lang="en-IN" sz="4000" b="1" dirty="0">
                <a:latin typeface="Times New Roman" panose="02020603050405020304" charset="0"/>
                <a:cs typeface="Times New Roman" panose="02020603050405020304" charset="0"/>
              </a:rPr>
              <a:t>USE</a:t>
            </a:r>
            <a:r>
              <a:rPr lang="en-IN" sz="4000" dirty="0">
                <a:latin typeface="Times New Roman" panose="02020603050405020304" charset="0"/>
                <a:cs typeface="Times New Roman" panose="02020603050405020304" charset="0"/>
              </a:rPr>
              <a:t> </a:t>
            </a:r>
            <a:r>
              <a:rPr lang="en-IN" sz="4000" b="1" dirty="0">
                <a:latin typeface="Times New Roman" panose="02020603050405020304" charset="0"/>
                <a:cs typeface="Times New Roman" panose="02020603050405020304" charset="0"/>
              </a:rPr>
              <a:t>CASE</a:t>
            </a:r>
            <a:r>
              <a:rPr lang="en-IN" sz="4000" dirty="0">
                <a:latin typeface="Times New Roman" panose="02020603050405020304" charset="0"/>
                <a:cs typeface="Times New Roman" panose="02020603050405020304" charset="0"/>
              </a:rPr>
              <a:t> </a:t>
            </a:r>
            <a:r>
              <a:rPr lang="en-IN" sz="4000" b="1" dirty="0">
                <a:latin typeface="Times New Roman" panose="02020603050405020304" charset="0"/>
                <a:cs typeface="Times New Roman" panose="02020603050405020304" charset="0"/>
              </a:rPr>
              <a:t>DIAGRAM</a:t>
            </a:r>
            <a:endParaRPr lang="en-IN" sz="4000" b="1" dirty="0">
              <a:latin typeface="Times New Roman" panose="02020603050405020304" charset="0"/>
              <a:cs typeface="Times New Roman" panose="02020603050405020304" charset="0"/>
            </a:endParaRPr>
          </a:p>
        </p:txBody>
      </p:sp>
      <p:sp>
        <p:nvSpPr>
          <p:cNvPr id="2" name="TextBox 1"/>
          <p:cNvSpPr txBox="1"/>
          <p:nvPr/>
        </p:nvSpPr>
        <p:spPr>
          <a:xfrm>
            <a:off x="3386294" y="4230821"/>
            <a:ext cx="1657978" cy="276999"/>
          </a:xfrm>
          <a:prstGeom prst="rect">
            <a:avLst/>
          </a:prstGeom>
          <a:noFill/>
        </p:spPr>
        <p:txBody>
          <a:bodyPr wrap="square" rtlCol="0">
            <a:spAutoFit/>
          </a:bodyPr>
          <a:lstStyle/>
          <a:p>
            <a:r>
              <a:rPr lang="en-IN" sz="1200" dirty="0">
                <a:latin typeface="Times New Roman" panose="02020603050405020304" charset="0"/>
                <a:cs typeface="Times New Roman" panose="02020603050405020304" charset="0"/>
              </a:rPr>
              <a:t>SERVICE PROVIDER</a:t>
            </a:r>
            <a:endParaRPr lang="en-IN" sz="1200" dirty="0">
              <a:latin typeface="Times New Roman" panose="02020603050405020304" charset="0"/>
              <a:cs typeface="Times New Roman" panose="02020603050405020304" charset="0"/>
            </a:endParaRPr>
          </a:p>
        </p:txBody>
      </p:sp>
      <p:sp>
        <p:nvSpPr>
          <p:cNvPr id="4" name="TextBox 3"/>
          <p:cNvSpPr txBox="1"/>
          <p:nvPr/>
        </p:nvSpPr>
        <p:spPr>
          <a:xfrm>
            <a:off x="9165314" y="4221146"/>
            <a:ext cx="1889091" cy="276999"/>
          </a:xfrm>
          <a:prstGeom prst="rect">
            <a:avLst/>
          </a:prstGeom>
          <a:noFill/>
        </p:spPr>
        <p:txBody>
          <a:bodyPr wrap="square" rtlCol="0">
            <a:spAutoFit/>
          </a:bodyPr>
          <a:lstStyle/>
          <a:p>
            <a:r>
              <a:rPr lang="en-IN" sz="1200" dirty="0">
                <a:latin typeface="Times New Roman" panose="02020603050405020304" charset="0"/>
                <a:cs typeface="Times New Roman" panose="02020603050405020304" charset="0"/>
              </a:rPr>
              <a:t>REMOTE USER</a:t>
            </a:r>
            <a:endParaRPr lang="en-IN" sz="1200" dirty="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37832" y="0"/>
            <a:ext cx="4514555" cy="894303"/>
          </a:xfrm>
        </p:spPr>
        <p:txBody>
          <a:bodyPr>
            <a:normAutofit/>
          </a:bodyPr>
          <a:lstStyle/>
          <a:p>
            <a:r>
              <a:rPr lang="en-IN" b="1" dirty="0">
                <a:latin typeface="Times New Roman" panose="02020603050405020304" charset="0"/>
                <a:cs typeface="Times New Roman" panose="02020603050405020304" charset="0"/>
              </a:rPr>
              <a:t>CLASS DIAGRAM</a:t>
            </a:r>
            <a:endParaRPr lang="en-IN" b="1" dirty="0">
              <a:latin typeface="Times New Roman" panose="02020603050405020304" charset="0"/>
              <a:cs typeface="Times New Roman" panose="02020603050405020304" charset="0"/>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03548" y="863509"/>
            <a:ext cx="5658109" cy="5994491"/>
          </a:xfrm>
          <a:prstGeom prst="rect">
            <a:avLst/>
          </a:prstGeom>
        </p:spPr>
      </p:pic>
      <p:sp>
        <p:nvSpPr>
          <p:cNvPr id="11" name="Rectangle 10"/>
          <p:cNvSpPr/>
          <p:nvPr/>
        </p:nvSpPr>
        <p:spPr>
          <a:xfrm>
            <a:off x="5021034" y="426452"/>
            <a:ext cx="1828386" cy="385362"/>
          </a:xfrm>
          <a:prstGeom prst="rect">
            <a:avLst/>
          </a:prstGeom>
        </p:spPr>
        <p:txBody>
          <a:bodyPr wrap="none">
            <a:spAutoFit/>
          </a:bodyPr>
          <a:lstStyle/>
          <a:p>
            <a:pPr>
              <a:lnSpc>
                <a:spcPct val="115000"/>
              </a:lnSpc>
              <a:spcAft>
                <a:spcPts val="1000"/>
              </a:spcAft>
            </a:pPr>
            <a:r>
              <a:rPr lang="en-US" b="1" dirty="0">
                <a:latin typeface="Times New Roman" panose="02020603050405020304" charset="0"/>
                <a:ea typeface="Calibri" panose="020F0502020204030204" charset="0"/>
                <a:cs typeface="Times New Roman" panose="02020603050405020304" charset="0"/>
              </a:rPr>
              <a:t>Service Provider</a:t>
            </a:r>
            <a:endParaRPr lang="en-IN" b="1" dirty="0">
              <a:latin typeface="Times New Roman" panose="02020603050405020304" charset="0"/>
              <a:ea typeface="Calibri" panose="020F0502020204030204" charset="0"/>
              <a:cs typeface="Times New Roman" panose="02020603050405020304" charset="0"/>
            </a:endParaRPr>
          </a:p>
        </p:txBody>
      </p:sp>
      <p:sp>
        <p:nvSpPr>
          <p:cNvPr id="14" name="Rectangle 13"/>
          <p:cNvSpPr/>
          <p:nvPr/>
        </p:nvSpPr>
        <p:spPr>
          <a:xfrm>
            <a:off x="5043102" y="3036841"/>
            <a:ext cx="761748" cy="385362"/>
          </a:xfrm>
          <a:prstGeom prst="rect">
            <a:avLst/>
          </a:prstGeom>
        </p:spPr>
        <p:txBody>
          <a:bodyPr wrap="none">
            <a:spAutoFit/>
          </a:bodyPr>
          <a:lstStyle/>
          <a:p>
            <a:pPr algn="ctr">
              <a:lnSpc>
                <a:spcPct val="115000"/>
              </a:lnSpc>
              <a:spcAft>
                <a:spcPts val="1000"/>
              </a:spcAft>
            </a:pPr>
            <a:r>
              <a:rPr lang="en-US" b="1" dirty="0">
                <a:latin typeface="Times New Roman" panose="02020603050405020304" charset="0"/>
                <a:ea typeface="Calibri" panose="020F0502020204030204" charset="0"/>
                <a:cs typeface="Times New Roman" panose="02020603050405020304" charset="0"/>
              </a:rPr>
              <a:t>Login</a:t>
            </a:r>
            <a:endParaRPr lang="en-IN" sz="1200" dirty="0">
              <a:effectLst/>
              <a:latin typeface="Times New Roman" panose="02020603050405020304" charset="0"/>
              <a:ea typeface="Calibri" panose="020F0502020204030204" charset="0"/>
              <a:cs typeface="Times New Roman" panose="02020603050405020304" charset="0"/>
            </a:endParaRPr>
          </a:p>
        </p:txBody>
      </p:sp>
      <p:sp>
        <p:nvSpPr>
          <p:cNvPr id="15" name="Rectangle 14"/>
          <p:cNvSpPr/>
          <p:nvPr/>
        </p:nvSpPr>
        <p:spPr>
          <a:xfrm>
            <a:off x="8267918" y="3023641"/>
            <a:ext cx="1005404" cy="385362"/>
          </a:xfrm>
          <a:prstGeom prst="rect">
            <a:avLst/>
          </a:prstGeom>
        </p:spPr>
        <p:txBody>
          <a:bodyPr wrap="none">
            <a:spAutoFit/>
          </a:bodyPr>
          <a:lstStyle/>
          <a:p>
            <a:pPr algn="ctr">
              <a:lnSpc>
                <a:spcPct val="115000"/>
              </a:lnSpc>
              <a:spcAft>
                <a:spcPts val="1000"/>
              </a:spcAft>
            </a:pPr>
            <a:r>
              <a:rPr lang="en-US" b="1" dirty="0">
                <a:latin typeface="Times New Roman" panose="02020603050405020304" charset="0"/>
                <a:ea typeface="Calibri" panose="020F0502020204030204" charset="0"/>
                <a:cs typeface="Times New Roman" panose="02020603050405020304" charset="0"/>
              </a:rPr>
              <a:t>Register</a:t>
            </a:r>
            <a:endParaRPr lang="en-IN" sz="1200" dirty="0">
              <a:effectLst/>
              <a:latin typeface="Times New Roman" panose="02020603050405020304" charset="0"/>
              <a:ea typeface="Calibri" panose="020F0502020204030204" charset="0"/>
              <a:cs typeface="Times New Roman" panose="02020603050405020304" charset="0"/>
            </a:endParaRPr>
          </a:p>
        </p:txBody>
      </p:sp>
      <p:sp>
        <p:nvSpPr>
          <p:cNvPr id="16" name="Rectangle 15"/>
          <p:cNvSpPr/>
          <p:nvPr/>
        </p:nvSpPr>
        <p:spPr>
          <a:xfrm>
            <a:off x="5935227" y="4673101"/>
            <a:ext cx="1460656" cy="385362"/>
          </a:xfrm>
          <a:prstGeom prst="rect">
            <a:avLst/>
          </a:prstGeom>
        </p:spPr>
        <p:txBody>
          <a:bodyPr wrap="none">
            <a:spAutoFit/>
          </a:bodyPr>
          <a:lstStyle/>
          <a:p>
            <a:pPr>
              <a:lnSpc>
                <a:spcPct val="115000"/>
              </a:lnSpc>
              <a:spcAft>
                <a:spcPts val="1000"/>
              </a:spcAft>
              <a:tabLst>
                <a:tab pos="6172200" algn="l"/>
              </a:tabLst>
            </a:pPr>
            <a:r>
              <a:rPr lang="en-US" b="1" dirty="0">
                <a:latin typeface="Times New Roman" panose="02020603050405020304" charset="0"/>
                <a:ea typeface="Calibri" panose="020F0502020204030204" charset="0"/>
                <a:cs typeface="Times New Roman" panose="02020603050405020304" charset="0"/>
              </a:rPr>
              <a:t>Remote User</a:t>
            </a:r>
            <a:endParaRPr lang="en-IN" b="1" dirty="0">
              <a:latin typeface="Times New Roman" panose="02020603050405020304" charset="0"/>
              <a:ea typeface="Calibri" panose="020F0502020204030204" charset="0"/>
              <a:cs typeface="Times New Roman" panose="02020603050405020304" charset="0"/>
            </a:endParaRPr>
          </a:p>
        </p:txBody>
      </p:sp>
      <p:cxnSp>
        <p:nvCxnSpPr>
          <p:cNvPr id="24" name="Straight Connector 23"/>
          <p:cNvCxnSpPr/>
          <p:nvPr/>
        </p:nvCxnSpPr>
        <p:spPr>
          <a:xfrm>
            <a:off x="4203548" y="1704109"/>
            <a:ext cx="3776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69427" y="3943881"/>
            <a:ext cx="15066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980218" y="3861816"/>
            <a:ext cx="18391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842164" y="5756564"/>
            <a:ext cx="351212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7065" y="0"/>
            <a:ext cx="6283065" cy="811404"/>
          </a:xfrm>
        </p:spPr>
        <p:txBody>
          <a:bodyPr/>
          <a:lstStyle/>
          <a:p>
            <a:r>
              <a:rPr lang="en-IN" b="1" dirty="0">
                <a:latin typeface="Times New Roman" panose="02020603050405020304" charset="0"/>
                <a:cs typeface="Times New Roman" panose="02020603050405020304" charset="0"/>
              </a:rPr>
              <a:t>SEQUENCE DIAGRAM</a:t>
            </a:r>
            <a:endParaRPr lang="en-IN" b="1" dirty="0">
              <a:latin typeface="Times New Roman" panose="02020603050405020304" charset="0"/>
              <a:cs typeface="Times New Roman" panose="02020603050405020304"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218287" y="978180"/>
            <a:ext cx="7234728" cy="5848383"/>
          </a:xfrm>
        </p:spPr>
      </p:pic>
      <p:sp>
        <p:nvSpPr>
          <p:cNvPr id="7" name="Rectangle 6"/>
          <p:cNvSpPr/>
          <p:nvPr/>
        </p:nvSpPr>
        <p:spPr>
          <a:xfrm>
            <a:off x="2489850" y="2769434"/>
            <a:ext cx="2635658" cy="261610"/>
          </a:xfrm>
          <a:prstGeom prst="rect">
            <a:avLst/>
          </a:prstGeom>
        </p:spPr>
        <p:txBody>
          <a:bodyPr wrap="none">
            <a:spAutoFit/>
          </a:bodyPr>
          <a:lstStyle/>
          <a:p>
            <a:r>
              <a:rPr lang="en-US" sz="1100" dirty="0">
                <a:latin typeface="Times New Roman" panose="02020603050405020304" charset="0"/>
                <a:cs typeface="Times New Roman" panose="02020603050405020304" charset="0"/>
              </a:rPr>
              <a:t>Browse Water Data Sets and Train &amp; Test, </a:t>
            </a:r>
            <a:endParaRPr lang="en-IN" sz="1100" dirty="0">
              <a:latin typeface="Times New Roman" panose="02020603050405020304" charset="0"/>
              <a:cs typeface="Times New Roman" panose="02020603050405020304" charset="0"/>
            </a:endParaRPr>
          </a:p>
        </p:txBody>
      </p:sp>
      <p:sp>
        <p:nvSpPr>
          <p:cNvPr id="8" name="Rectangle 7"/>
          <p:cNvSpPr/>
          <p:nvPr/>
        </p:nvSpPr>
        <p:spPr>
          <a:xfrm>
            <a:off x="2573381" y="2499315"/>
            <a:ext cx="556563" cy="271421"/>
          </a:xfrm>
          <a:prstGeom prst="rect">
            <a:avLst/>
          </a:prstGeom>
        </p:spPr>
        <p:txBody>
          <a:bodyPr wrap="non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Login,</a:t>
            </a:r>
            <a:endParaRPr lang="en-IN" sz="1100" dirty="0">
              <a:latin typeface="Times New Roman" panose="02020603050405020304" charset="0"/>
              <a:ea typeface="Calibri" panose="020F0502020204030204" charset="0"/>
              <a:cs typeface="Times New Roman" panose="02020603050405020304" charset="0"/>
            </a:endParaRPr>
          </a:p>
        </p:txBody>
      </p:sp>
      <p:sp>
        <p:nvSpPr>
          <p:cNvPr id="9" name="Rectangle 8"/>
          <p:cNvSpPr/>
          <p:nvPr/>
        </p:nvSpPr>
        <p:spPr>
          <a:xfrm>
            <a:off x="2489850" y="3043334"/>
            <a:ext cx="2725245" cy="466090"/>
          </a:xfrm>
          <a:prstGeom prst="rect">
            <a:avLst/>
          </a:prstGeom>
        </p:spPr>
        <p:txBody>
          <a:bodyPr wrap="squar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View Trained and Tested Water Data Sets Accuracy in Bar Chart, </a:t>
            </a:r>
            <a:endParaRPr lang="en-IN" sz="1100" dirty="0">
              <a:latin typeface="Times New Roman" panose="02020603050405020304" charset="0"/>
              <a:ea typeface="Calibri" panose="020F0502020204030204" charset="0"/>
              <a:cs typeface="Times New Roman" panose="02020603050405020304" charset="0"/>
            </a:endParaRPr>
          </a:p>
        </p:txBody>
      </p:sp>
      <p:sp>
        <p:nvSpPr>
          <p:cNvPr id="10" name="Rectangle 9"/>
          <p:cNvSpPr/>
          <p:nvPr/>
        </p:nvSpPr>
        <p:spPr>
          <a:xfrm>
            <a:off x="2509410" y="3503510"/>
            <a:ext cx="2322752" cy="466090"/>
          </a:xfrm>
          <a:prstGeom prst="rect">
            <a:avLst/>
          </a:prstGeom>
        </p:spPr>
        <p:txBody>
          <a:bodyPr wrap="squar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View Trained and Tested Water Data Sets Accuracy Results, </a:t>
            </a:r>
            <a:endParaRPr lang="en-IN" sz="1100" dirty="0">
              <a:latin typeface="Times New Roman" panose="02020603050405020304" charset="0"/>
              <a:ea typeface="Calibri" panose="020F0502020204030204" charset="0"/>
              <a:cs typeface="Times New Roman" panose="02020603050405020304" charset="0"/>
            </a:endParaRPr>
          </a:p>
        </p:txBody>
      </p:sp>
      <p:sp>
        <p:nvSpPr>
          <p:cNvPr id="11" name="Rectangle 10"/>
          <p:cNvSpPr/>
          <p:nvPr/>
        </p:nvSpPr>
        <p:spPr>
          <a:xfrm>
            <a:off x="2519785" y="4054619"/>
            <a:ext cx="2850460" cy="275588"/>
          </a:xfrm>
          <a:prstGeom prst="rect">
            <a:avLst/>
          </a:prstGeom>
        </p:spPr>
        <p:txBody>
          <a:bodyPr wrap="non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View Predicted Water Quality Detection Type, </a:t>
            </a:r>
            <a:endParaRPr lang="en-IN" sz="1100" dirty="0">
              <a:latin typeface="Times New Roman" panose="02020603050405020304" charset="0"/>
              <a:ea typeface="Calibri" panose="020F0502020204030204" charset="0"/>
              <a:cs typeface="Times New Roman" panose="02020603050405020304" charset="0"/>
            </a:endParaRPr>
          </a:p>
        </p:txBody>
      </p:sp>
      <p:sp>
        <p:nvSpPr>
          <p:cNvPr id="12" name="Rectangle 11"/>
          <p:cNvSpPr/>
          <p:nvPr/>
        </p:nvSpPr>
        <p:spPr>
          <a:xfrm>
            <a:off x="2519785" y="4690814"/>
            <a:ext cx="2034531" cy="261610"/>
          </a:xfrm>
          <a:prstGeom prst="rect">
            <a:avLst/>
          </a:prstGeom>
        </p:spPr>
        <p:txBody>
          <a:bodyPr wrap="none">
            <a:spAutoFit/>
          </a:bodyPr>
          <a:lstStyle/>
          <a:p>
            <a:r>
              <a:rPr lang="en-US" sz="1100" dirty="0">
                <a:latin typeface="Times New Roman" panose="02020603050405020304" charset="0"/>
                <a:cs typeface="Times New Roman" panose="02020603050405020304" charset="0"/>
              </a:rPr>
              <a:t>Download Predicted Data Sets, </a:t>
            </a:r>
            <a:endParaRPr lang="en-IN" sz="1100" dirty="0">
              <a:latin typeface="Times New Roman" panose="02020603050405020304" charset="0"/>
              <a:cs typeface="Times New Roman" panose="02020603050405020304" charset="0"/>
            </a:endParaRPr>
          </a:p>
        </p:txBody>
      </p:sp>
      <p:sp>
        <p:nvSpPr>
          <p:cNvPr id="13" name="Rectangle 12"/>
          <p:cNvSpPr/>
          <p:nvPr/>
        </p:nvSpPr>
        <p:spPr>
          <a:xfrm>
            <a:off x="2509410" y="4415226"/>
            <a:ext cx="2595582" cy="271421"/>
          </a:xfrm>
          <a:prstGeom prst="rect">
            <a:avLst/>
          </a:prstGeom>
        </p:spPr>
        <p:txBody>
          <a:bodyPr wrap="non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Find Water Quality Detection Type Ratio, </a:t>
            </a:r>
            <a:endParaRPr lang="en-IN" sz="1100" dirty="0">
              <a:latin typeface="Times New Roman" panose="02020603050405020304" charset="0"/>
              <a:ea typeface="Calibri" panose="020F0502020204030204" charset="0"/>
              <a:cs typeface="Times New Roman" panose="02020603050405020304" charset="0"/>
            </a:endParaRPr>
          </a:p>
        </p:txBody>
      </p:sp>
      <p:sp>
        <p:nvSpPr>
          <p:cNvPr id="14" name="Rectangle 13"/>
          <p:cNvSpPr/>
          <p:nvPr/>
        </p:nvSpPr>
        <p:spPr>
          <a:xfrm>
            <a:off x="2489850" y="4983529"/>
            <a:ext cx="2767104" cy="271421"/>
          </a:xfrm>
          <a:prstGeom prst="rect">
            <a:avLst/>
          </a:prstGeom>
        </p:spPr>
        <p:txBody>
          <a:bodyPr wrap="non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View Water Quality Detection Ratio Results, </a:t>
            </a:r>
            <a:endParaRPr lang="en-IN" sz="1100" dirty="0">
              <a:latin typeface="Times New Roman" panose="02020603050405020304" charset="0"/>
              <a:ea typeface="Calibri" panose="020F0502020204030204" charset="0"/>
              <a:cs typeface="Times New Roman" panose="02020603050405020304" charset="0"/>
            </a:endParaRPr>
          </a:p>
        </p:txBody>
      </p:sp>
      <p:sp>
        <p:nvSpPr>
          <p:cNvPr id="15" name="Rectangle 14"/>
          <p:cNvSpPr/>
          <p:nvPr/>
        </p:nvSpPr>
        <p:spPr>
          <a:xfrm>
            <a:off x="2509410" y="5282661"/>
            <a:ext cx="1942680" cy="271421"/>
          </a:xfrm>
          <a:prstGeom prst="rect">
            <a:avLst/>
          </a:prstGeom>
        </p:spPr>
        <p:txBody>
          <a:bodyPr wrap="squar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View All Remote Users.</a:t>
            </a:r>
            <a:endParaRPr lang="en-IN" sz="1100" dirty="0">
              <a:latin typeface="Times New Roman" panose="02020603050405020304" charset="0"/>
              <a:ea typeface="Calibri" panose="020F0502020204030204" charset="0"/>
              <a:cs typeface="Times New Roman" panose="02020603050405020304" charset="0"/>
            </a:endParaRPr>
          </a:p>
        </p:txBody>
      </p:sp>
      <p:sp>
        <p:nvSpPr>
          <p:cNvPr id="16" name="Rectangle 15"/>
          <p:cNvSpPr/>
          <p:nvPr/>
        </p:nvSpPr>
        <p:spPr>
          <a:xfrm>
            <a:off x="5516216" y="2111469"/>
            <a:ext cx="1680268" cy="271421"/>
          </a:xfrm>
          <a:prstGeom prst="rect">
            <a:avLst/>
          </a:prstGeom>
        </p:spPr>
        <p:txBody>
          <a:bodyPr wrap="non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REGISTER AND LOGIN</a:t>
            </a:r>
            <a:endParaRPr lang="en-IN" sz="1100" dirty="0">
              <a:latin typeface="Times New Roman" panose="02020603050405020304" charset="0"/>
              <a:ea typeface="Calibri" panose="020F0502020204030204" charset="0"/>
              <a:cs typeface="Times New Roman" panose="02020603050405020304" charset="0"/>
            </a:endParaRPr>
          </a:p>
        </p:txBody>
      </p:sp>
      <p:sp>
        <p:nvSpPr>
          <p:cNvPr id="17" name="Rectangle 16"/>
          <p:cNvSpPr/>
          <p:nvPr/>
        </p:nvSpPr>
        <p:spPr>
          <a:xfrm>
            <a:off x="5403316" y="2437007"/>
            <a:ext cx="3198311" cy="271421"/>
          </a:xfrm>
          <a:prstGeom prst="rect">
            <a:avLst/>
          </a:prstGeom>
        </p:spPr>
        <p:txBody>
          <a:bodyPr wrap="non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PREDICT WATER QUALITY DETECTION TYPE</a:t>
            </a:r>
            <a:endParaRPr lang="en-IN" sz="1100" dirty="0">
              <a:latin typeface="Times New Roman" panose="02020603050405020304" charset="0"/>
              <a:ea typeface="Calibri" panose="020F0502020204030204" charset="0"/>
              <a:cs typeface="Times New Roman" panose="02020603050405020304" charset="0"/>
            </a:endParaRPr>
          </a:p>
        </p:txBody>
      </p:sp>
      <p:sp>
        <p:nvSpPr>
          <p:cNvPr id="18" name="Rectangle 17"/>
          <p:cNvSpPr/>
          <p:nvPr/>
        </p:nvSpPr>
        <p:spPr>
          <a:xfrm>
            <a:off x="5556291" y="2733084"/>
            <a:ext cx="1600118" cy="271421"/>
          </a:xfrm>
          <a:prstGeom prst="rect">
            <a:avLst/>
          </a:prstGeom>
        </p:spPr>
        <p:txBody>
          <a:bodyPr wrap="none">
            <a:spAutoFit/>
          </a:bodyPr>
          <a:lstStyle/>
          <a:p>
            <a:pPr>
              <a:lnSpc>
                <a:spcPct val="115000"/>
              </a:lnSpc>
              <a:spcAft>
                <a:spcPts val="1000"/>
              </a:spcAft>
            </a:pPr>
            <a:r>
              <a:rPr lang="en-US" sz="1100" dirty="0">
                <a:latin typeface="Times New Roman" panose="02020603050405020304" charset="0"/>
                <a:ea typeface="Calibri" panose="020F0502020204030204" charset="0"/>
                <a:cs typeface="Times New Roman" panose="02020603050405020304" charset="0"/>
              </a:rPr>
              <a:t>VIEW YOUR PROFILE</a:t>
            </a:r>
            <a:endParaRPr lang="en-IN" sz="1100" dirty="0">
              <a:latin typeface="Times New Roman" panose="02020603050405020304" charset="0"/>
              <a:ea typeface="Calibri" panose="020F0502020204030204" charset="0"/>
              <a:cs typeface="Times New Roman" panose="02020603050405020304" charset="0"/>
            </a:endParaRPr>
          </a:p>
        </p:txBody>
      </p:sp>
      <p:sp>
        <p:nvSpPr>
          <p:cNvPr id="3" name="TextBox 2"/>
          <p:cNvSpPr txBox="1"/>
          <p:nvPr/>
        </p:nvSpPr>
        <p:spPr>
          <a:xfrm rot="16200000">
            <a:off x="2024497" y="6348168"/>
            <a:ext cx="569039" cy="707886"/>
          </a:xfrm>
          <a:prstGeom prst="rect">
            <a:avLst/>
          </a:prstGeom>
          <a:noFill/>
        </p:spPr>
        <p:txBody>
          <a:bodyPr wrap="square" rtlCol="0">
            <a:spAutoFit/>
          </a:bodyPr>
          <a:lstStyle/>
          <a:p>
            <a:r>
              <a:rPr lang="en-IN" sz="4000" dirty="0">
                <a:solidFill>
                  <a:srgbClr val="C96A57"/>
                </a:solidFill>
              </a:rPr>
              <a:t>X</a:t>
            </a:r>
            <a:endParaRPr lang="en-IN" sz="4000" dirty="0">
              <a:solidFill>
                <a:srgbClr val="C96A57"/>
              </a:solidFill>
            </a:endParaRPr>
          </a:p>
        </p:txBody>
      </p:sp>
      <p:sp>
        <p:nvSpPr>
          <p:cNvPr id="4" name="Rectangle 3"/>
          <p:cNvSpPr/>
          <p:nvPr/>
        </p:nvSpPr>
        <p:spPr>
          <a:xfrm rot="16200000">
            <a:off x="5161102" y="6165906"/>
            <a:ext cx="484428" cy="707886"/>
          </a:xfrm>
          <a:prstGeom prst="rect">
            <a:avLst/>
          </a:prstGeom>
        </p:spPr>
        <p:txBody>
          <a:bodyPr wrap="none">
            <a:spAutoFit/>
          </a:bodyPr>
          <a:lstStyle/>
          <a:p>
            <a:r>
              <a:rPr lang="en-IN" sz="4000" dirty="0">
                <a:solidFill>
                  <a:srgbClr val="C96A57"/>
                </a:solidFill>
              </a:rPr>
              <a:t>X</a:t>
            </a:r>
            <a:endParaRPr lang="en-IN" sz="4000" dirty="0">
              <a:solidFill>
                <a:srgbClr val="C96A57"/>
              </a:solidFill>
            </a:endParaRPr>
          </a:p>
        </p:txBody>
      </p:sp>
      <p:sp>
        <p:nvSpPr>
          <p:cNvPr id="6" name="Rectangle 5"/>
          <p:cNvSpPr/>
          <p:nvPr/>
        </p:nvSpPr>
        <p:spPr>
          <a:xfrm rot="16200000">
            <a:off x="8429751" y="6068226"/>
            <a:ext cx="484428" cy="707886"/>
          </a:xfrm>
          <a:prstGeom prst="rect">
            <a:avLst/>
          </a:prstGeom>
        </p:spPr>
        <p:txBody>
          <a:bodyPr wrap="none">
            <a:spAutoFit/>
          </a:bodyPr>
          <a:lstStyle/>
          <a:p>
            <a:r>
              <a:rPr lang="en-IN" sz="4000" dirty="0">
                <a:solidFill>
                  <a:srgbClr val="C96A57"/>
                </a:solidFill>
              </a:rPr>
              <a:t>X</a:t>
            </a:r>
            <a:endParaRPr lang="en-IN" sz="4000" dirty="0">
              <a:solidFill>
                <a:srgbClr val="C96A5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719444" cy="822960"/>
          </a:xfrm>
        </p:spPr>
        <p:txBody>
          <a:bodyPr/>
          <a:lstStyle/>
          <a:p>
            <a:r>
              <a:rPr lang="en-IN" b="1" dirty="0">
                <a:latin typeface="Times New Roman" panose="02020603050405020304" charset="0"/>
                <a:cs typeface="Times New Roman" panose="02020603050405020304" charset="0"/>
              </a:rPr>
              <a:t>ACTIVITY DIAGRAM</a:t>
            </a:r>
            <a:endParaRPr lang="en-IN" b="1" dirty="0">
              <a:latin typeface="Times New Roman" panose="02020603050405020304" charset="0"/>
              <a:cs typeface="Times New Roman" panose="02020603050405020304" charset="0"/>
            </a:endParaRPr>
          </a:p>
        </p:txBody>
      </p:sp>
      <p:pic>
        <p:nvPicPr>
          <p:cNvPr id="9" name="Content Placeholder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84310" y="1063090"/>
            <a:ext cx="7222602" cy="5491143"/>
          </a:xfrm>
        </p:spPr>
      </p:pic>
      <p:sp>
        <p:nvSpPr>
          <p:cNvPr id="3" name="Oval 2"/>
          <p:cNvSpPr/>
          <p:nvPr/>
        </p:nvSpPr>
        <p:spPr>
          <a:xfrm>
            <a:off x="5416005" y="741079"/>
            <a:ext cx="161109" cy="1759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cxnSp>
        <p:nvCxnSpPr>
          <p:cNvPr id="5" name="Straight Arrow Connector 4"/>
          <p:cNvCxnSpPr/>
          <p:nvPr/>
        </p:nvCxnSpPr>
        <p:spPr>
          <a:xfrm>
            <a:off x="5496560" y="918515"/>
            <a:ext cx="0" cy="223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963920" y="6534136"/>
            <a:ext cx="0" cy="146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25600" y="1310640"/>
            <a:ext cx="1717040" cy="369332"/>
          </a:xfrm>
          <a:prstGeom prst="rect">
            <a:avLst/>
          </a:prstGeom>
          <a:noFill/>
        </p:spPr>
        <p:txBody>
          <a:bodyPr wrap="square" rtlCol="0">
            <a:spAutoFit/>
          </a:bodyPr>
          <a:lstStyle/>
          <a:p>
            <a:r>
              <a:rPr lang="en-US" b="1" dirty="0"/>
              <a:t>REMOTE USER</a:t>
            </a:r>
            <a:endParaRPr lang="en-IN" b="1" dirty="0"/>
          </a:p>
        </p:txBody>
      </p:sp>
      <p:sp>
        <p:nvSpPr>
          <p:cNvPr id="4" name="Flowchart: Connector 3"/>
          <p:cNvSpPr/>
          <p:nvPr/>
        </p:nvSpPr>
        <p:spPr>
          <a:xfrm>
            <a:off x="5873485" y="6658614"/>
            <a:ext cx="180870" cy="17082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Flowchart: Connector 5"/>
          <p:cNvSpPr/>
          <p:nvPr/>
        </p:nvSpPr>
        <p:spPr>
          <a:xfrm>
            <a:off x="5793098" y="6588276"/>
            <a:ext cx="331596" cy="31149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721034" y="2763296"/>
            <a:ext cx="622998" cy="276999"/>
          </a:xfrm>
          <a:prstGeom prst="rect">
            <a:avLst/>
          </a:prstGeom>
          <a:noFill/>
        </p:spPr>
        <p:txBody>
          <a:bodyPr wrap="square" rtlCol="0">
            <a:spAutoFit/>
          </a:bodyPr>
          <a:lstStyle/>
          <a:p>
            <a:r>
              <a:rPr lang="en-IN" sz="1200" dirty="0"/>
              <a:t>YES</a:t>
            </a:r>
            <a:endParaRPr lang="en-IN" sz="1200" dirty="0"/>
          </a:p>
        </p:txBody>
      </p:sp>
      <p:sp>
        <p:nvSpPr>
          <p:cNvPr id="8" name="TextBox 7"/>
          <p:cNvSpPr txBox="1"/>
          <p:nvPr/>
        </p:nvSpPr>
        <p:spPr>
          <a:xfrm>
            <a:off x="6666168" y="2738493"/>
            <a:ext cx="448065" cy="276999"/>
          </a:xfrm>
          <a:prstGeom prst="rect">
            <a:avLst/>
          </a:prstGeom>
          <a:noFill/>
        </p:spPr>
        <p:txBody>
          <a:bodyPr wrap="square" rtlCol="0">
            <a:spAutoFit/>
          </a:bodyPr>
          <a:lstStyle/>
          <a:p>
            <a:r>
              <a:rPr lang="en-IN" sz="1200" dirty="0"/>
              <a:t>NO</a:t>
            </a:r>
            <a:endParaRPr lang="en-IN"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4471" y="207729"/>
            <a:ext cx="5566729" cy="513080"/>
          </a:xfrm>
        </p:spPr>
        <p:txBody>
          <a:bodyPr>
            <a:noAutofit/>
          </a:bodyPr>
          <a:lstStyle/>
          <a:p>
            <a:r>
              <a:rPr lang="en-IN" b="1" dirty="0">
                <a:latin typeface="Times New Roman" panose="02020603050405020304" charset="0"/>
                <a:cs typeface="Times New Roman" panose="02020603050405020304" charset="0"/>
              </a:rPr>
              <a:t>ACTIVITY DIAGRAM</a:t>
            </a:r>
            <a:endParaRPr lang="en-IN" dirty="0"/>
          </a:p>
        </p:txBody>
      </p:sp>
      <p:pic>
        <p:nvPicPr>
          <p:cNvPr id="9" name="Content Placeholder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694178" y="399426"/>
            <a:ext cx="5413248" cy="6250845"/>
          </a:xfrm>
        </p:spPr>
      </p:pic>
      <p:cxnSp>
        <p:nvCxnSpPr>
          <p:cNvPr id="12" name="Straight Arrow Connector 11"/>
          <p:cNvCxnSpPr/>
          <p:nvPr/>
        </p:nvCxnSpPr>
        <p:spPr>
          <a:xfrm>
            <a:off x="6440771" y="284639"/>
            <a:ext cx="0" cy="223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117600" y="1493520"/>
            <a:ext cx="2743200" cy="400110"/>
          </a:xfrm>
          <a:prstGeom prst="rect">
            <a:avLst/>
          </a:prstGeom>
          <a:noFill/>
        </p:spPr>
        <p:txBody>
          <a:bodyPr wrap="square" rtlCol="0">
            <a:spAutoFit/>
          </a:bodyPr>
          <a:lstStyle/>
          <a:p>
            <a:r>
              <a:rPr lang="en-US" sz="2000" b="1" dirty="0">
                <a:latin typeface="Times New Roman" panose="02020603050405020304" charset="0"/>
                <a:cs typeface="Times New Roman" panose="02020603050405020304" charset="0"/>
              </a:rPr>
              <a:t>SERVICE PROVIDER</a:t>
            </a:r>
            <a:endParaRPr lang="en-IN" sz="2000" b="1" dirty="0">
              <a:latin typeface="Times New Roman" panose="02020603050405020304" charset="0"/>
              <a:cs typeface="Times New Roman" panose="02020603050405020304" charset="0"/>
            </a:endParaRPr>
          </a:p>
        </p:txBody>
      </p:sp>
      <p:cxnSp>
        <p:nvCxnSpPr>
          <p:cNvPr id="40" name="Straight Arrow Connector 39"/>
          <p:cNvCxnSpPr/>
          <p:nvPr/>
        </p:nvCxnSpPr>
        <p:spPr>
          <a:xfrm>
            <a:off x="4927602" y="6480591"/>
            <a:ext cx="0" cy="223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lowchart: Connector 9"/>
          <p:cNvSpPr/>
          <p:nvPr/>
        </p:nvSpPr>
        <p:spPr>
          <a:xfrm>
            <a:off x="4837167" y="6722026"/>
            <a:ext cx="180870" cy="17082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Flowchart: Connector 12"/>
          <p:cNvSpPr/>
          <p:nvPr/>
        </p:nvSpPr>
        <p:spPr>
          <a:xfrm>
            <a:off x="4756780" y="6651688"/>
            <a:ext cx="331596" cy="31149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6360216" y="157512"/>
            <a:ext cx="161109" cy="1759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Rectangle 2"/>
          <p:cNvSpPr/>
          <p:nvPr/>
        </p:nvSpPr>
        <p:spPr>
          <a:xfrm>
            <a:off x="5018037" y="1493520"/>
            <a:ext cx="445956" cy="276999"/>
          </a:xfrm>
          <a:prstGeom prst="rect">
            <a:avLst/>
          </a:prstGeom>
        </p:spPr>
        <p:txBody>
          <a:bodyPr wrap="none">
            <a:spAutoFit/>
          </a:bodyPr>
          <a:lstStyle/>
          <a:p>
            <a:r>
              <a:rPr lang="en-IN" sz="1200" dirty="0"/>
              <a:t>YES</a:t>
            </a:r>
            <a:endParaRPr lang="en-IN" sz="1200" dirty="0"/>
          </a:p>
        </p:txBody>
      </p:sp>
      <p:sp>
        <p:nvSpPr>
          <p:cNvPr id="4" name="Rectangle 3"/>
          <p:cNvSpPr/>
          <p:nvPr/>
        </p:nvSpPr>
        <p:spPr>
          <a:xfrm>
            <a:off x="7426805" y="1493520"/>
            <a:ext cx="404278" cy="276999"/>
          </a:xfrm>
          <a:prstGeom prst="rect">
            <a:avLst/>
          </a:prstGeom>
        </p:spPr>
        <p:txBody>
          <a:bodyPr wrap="none">
            <a:spAutoFit/>
          </a:bodyPr>
          <a:lstStyle/>
          <a:p>
            <a:r>
              <a:rPr lang="en-IN" sz="1200" dirty="0"/>
              <a:t>NO</a:t>
            </a:r>
            <a:endParaRPr lang="en-IN"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83995" y="118110"/>
            <a:ext cx="4135755" cy="515620"/>
          </a:xfrm>
        </p:spPr>
        <p:txBody>
          <a:bodyPr>
            <a:normAutofit fontScale="90000"/>
          </a:bodyPr>
          <a:p>
            <a:r>
              <a:rPr lang="en-US" altLang="en-IN" b="1" dirty="0">
                <a:latin typeface="Times New Roman" panose="02020603050405020304" charset="0"/>
                <a:cs typeface="Times New Roman" panose="02020603050405020304" charset="0"/>
                <a:sym typeface="+mn-ea"/>
              </a:rPr>
              <a:t>SAMPLE CODE</a:t>
            </a:r>
            <a:endParaRPr lang="en-US"/>
          </a:p>
        </p:txBody>
      </p:sp>
      <p:sp>
        <p:nvSpPr>
          <p:cNvPr id="3" name="Content Placeholder 2"/>
          <p:cNvSpPr>
            <a:spLocks noGrp="1"/>
          </p:cNvSpPr>
          <p:nvPr>
            <p:ph idx="1"/>
          </p:nvPr>
        </p:nvSpPr>
        <p:spPr>
          <a:xfrm>
            <a:off x="1696720" y="1583690"/>
            <a:ext cx="9124315" cy="4949825"/>
          </a:xfrm>
        </p:spPr>
        <p:txBody>
          <a:bodyPr>
            <a:noAutofit/>
          </a:bodyPr>
          <a:p>
            <a:pPr marL="0" indent="0">
              <a:buNone/>
            </a:pPr>
            <a:r>
              <a:rPr lang="en-US" sz="2200">
                <a:latin typeface="Times New Roman" panose="02020603050405020304" charset="0"/>
                <a:cs typeface="Times New Roman" panose="02020603050405020304" charset="0"/>
              </a:rPr>
              <a:t>#!/usr/bin/env python</a:t>
            </a:r>
            <a:endParaRPr lang="en-US" sz="2200">
              <a:latin typeface="Times New Roman" panose="02020603050405020304" charset="0"/>
              <a:cs typeface="Times New Roman" panose="02020603050405020304" charset="0"/>
            </a:endParaRPr>
          </a:p>
          <a:p>
            <a:pPr marL="0" indent="0">
              <a:buNone/>
            </a:pPr>
            <a:r>
              <a:rPr lang="en-US" sz="2200">
                <a:latin typeface="Times New Roman" panose="02020603050405020304" charset="0"/>
                <a:cs typeface="Times New Roman" panose="02020603050405020304" charset="0"/>
              </a:rPr>
              <a:t>"""Django's command-line utility for administrative tasks."""</a:t>
            </a:r>
            <a:endParaRPr lang="en-US" sz="2200">
              <a:latin typeface="Times New Roman" panose="02020603050405020304" charset="0"/>
              <a:cs typeface="Times New Roman" panose="02020603050405020304" charset="0"/>
            </a:endParaRPr>
          </a:p>
          <a:p>
            <a:pPr marL="0" indent="0">
              <a:buNone/>
            </a:pPr>
            <a:r>
              <a:rPr lang="en-US" sz="2200">
                <a:latin typeface="Times New Roman" panose="02020603050405020304" charset="0"/>
                <a:cs typeface="Times New Roman" panose="02020603050405020304" charset="0"/>
              </a:rPr>
              <a:t>import os</a:t>
            </a:r>
            <a:endParaRPr lang="en-US" sz="2200">
              <a:latin typeface="Times New Roman" panose="02020603050405020304" charset="0"/>
              <a:cs typeface="Times New Roman" panose="02020603050405020304" charset="0"/>
            </a:endParaRPr>
          </a:p>
          <a:p>
            <a:pPr marL="0" indent="0">
              <a:buNone/>
            </a:pPr>
            <a:r>
              <a:rPr lang="en-US" sz="2200">
                <a:latin typeface="Times New Roman" panose="02020603050405020304" charset="0"/>
                <a:cs typeface="Times New Roman" panose="02020603050405020304" charset="0"/>
              </a:rPr>
              <a:t>import sys</a:t>
            </a:r>
            <a:endParaRPr lang="en-US" sz="2200">
              <a:latin typeface="Times New Roman" panose="02020603050405020304" charset="0"/>
              <a:cs typeface="Times New Roman" panose="02020603050405020304" charset="0"/>
            </a:endParaRPr>
          </a:p>
          <a:p>
            <a:pPr marL="0" indent="0">
              <a:buNone/>
            </a:pPr>
            <a:r>
              <a:rPr lang="en-US" sz="2200">
                <a:latin typeface="Times New Roman" panose="02020603050405020304" charset="0"/>
                <a:cs typeface="Times New Roman" panose="02020603050405020304" charset="0"/>
              </a:rPr>
              <a:t>def main():</a:t>
            </a:r>
            <a:endParaRPr lang="en-US" sz="2200">
              <a:latin typeface="Times New Roman" panose="02020603050405020304" charset="0"/>
              <a:cs typeface="Times New Roman" panose="02020603050405020304" charset="0"/>
            </a:endParaRPr>
          </a:p>
          <a:p>
            <a:pPr marL="0" indent="0">
              <a:buNone/>
            </a:pPr>
            <a:r>
              <a:rPr lang="en-US" sz="2200">
                <a:latin typeface="Times New Roman" panose="02020603050405020304" charset="0"/>
                <a:cs typeface="Times New Roman" panose="02020603050405020304" charset="0"/>
              </a:rPr>
              <a:t>    """Run administrative tasks."""</a:t>
            </a:r>
            <a:endParaRPr lang="en-US" sz="2200">
              <a:latin typeface="Times New Roman" panose="02020603050405020304" charset="0"/>
              <a:cs typeface="Times New Roman" panose="02020603050405020304" charset="0"/>
            </a:endParaRPr>
          </a:p>
          <a:p>
            <a:pPr marL="0" indent="0">
              <a:buNone/>
            </a:pPr>
            <a:r>
              <a:rPr lang="en-US" sz="2200">
                <a:latin typeface="Times New Roman" panose="02020603050405020304" charset="0"/>
                <a:cs typeface="Times New Roman" panose="02020603050405020304" charset="0"/>
              </a:rPr>
              <a:t>    os.environ.setdefault('DJANGO_SETTINGS_MODULE', 'waternet.settings')</a:t>
            </a:r>
            <a:endParaRPr lang="en-US" sz="2200">
              <a:latin typeface="Times New Roman" panose="02020603050405020304" charset="0"/>
              <a:cs typeface="Times New Roman" panose="02020603050405020304" charset="0"/>
            </a:endParaRPr>
          </a:p>
          <a:p>
            <a:pPr marL="0" indent="0">
              <a:buNone/>
            </a:pPr>
            <a:r>
              <a:rPr lang="en-US" sz="2200">
                <a:latin typeface="Times New Roman" panose="02020603050405020304" charset="0"/>
                <a:cs typeface="Times New Roman" panose="02020603050405020304" charset="0"/>
              </a:rPr>
              <a:t>try:</a:t>
            </a:r>
            <a:endParaRPr lang="en-US" sz="2200">
              <a:latin typeface="Times New Roman" panose="02020603050405020304" charset="0"/>
              <a:cs typeface="Times New Roman" panose="02020603050405020304" charset="0"/>
            </a:endParaRPr>
          </a:p>
          <a:p>
            <a:pPr marL="0" indent="0">
              <a:buNone/>
            </a:pPr>
            <a:r>
              <a:rPr lang="en-US" sz="2200">
                <a:latin typeface="Times New Roman" panose="02020603050405020304" charset="0"/>
                <a:cs typeface="Times New Roman" panose="02020603050405020304" charset="0"/>
              </a:rPr>
              <a:t>        from django.core.management import execute_from_command_line</a:t>
            </a:r>
            <a:endParaRPr lang="en-US" sz="2200">
              <a:latin typeface="Times New Roman" panose="02020603050405020304" charset="0"/>
              <a:cs typeface="Times New Roman" panose="02020603050405020304" charset="0"/>
            </a:endParaRPr>
          </a:p>
          <a:p>
            <a:pPr marL="0" indent="0">
              <a:buNone/>
            </a:pPr>
            <a:r>
              <a:rPr lang="en-US" sz="2200">
                <a:latin typeface="Times New Roman" panose="02020603050405020304" charset="0"/>
                <a:cs typeface="Times New Roman" panose="02020603050405020304" charset="0"/>
              </a:rPr>
              <a:t>    except ImportError as exc:</a:t>
            </a:r>
            <a:endParaRPr lang="en-US" sz="2200">
              <a:latin typeface="Times New Roman" panose="02020603050405020304" charset="0"/>
              <a:cs typeface="Times New Roman" panose="02020603050405020304" charset="0"/>
            </a:endParaRPr>
          </a:p>
          <a:p>
            <a:pPr marL="0" indent="0">
              <a:buNone/>
            </a:pPr>
            <a:r>
              <a:rPr lang="en-US" sz="1700"/>
              <a:t>     </a:t>
            </a:r>
            <a:endParaRPr lang="en-US" sz="1700"/>
          </a:p>
          <a:p>
            <a:pPr marL="0" indent="0">
              <a:buNone/>
            </a:pPr>
            <a:endParaRPr lang="en-US" sz="1700"/>
          </a:p>
          <a:p>
            <a:pPr marL="0" indent="0">
              <a:buNone/>
            </a:pPr>
            <a:endParaRPr lang="en-US" sz="1700"/>
          </a:p>
          <a:p>
            <a:pPr marL="0" indent="0">
              <a:buNone/>
            </a:pPr>
            <a:endParaRPr lang="en-US" sz="1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870075" y="516890"/>
            <a:ext cx="10160000" cy="5112385"/>
          </a:xfrm>
        </p:spPr>
        <p:txBody>
          <a:bodyPr>
            <a:noAutofit/>
          </a:bodyPr>
          <a:p>
            <a:pPr marL="0" indent="0">
              <a:buNone/>
            </a:pPr>
            <a:r>
              <a:rPr lang="en-US" sz="1900">
                <a:latin typeface="Times New Roman" panose="02020603050405020304" charset="0"/>
                <a:cs typeface="Times New Roman" panose="02020603050405020304" charset="0"/>
                <a:sym typeface="+mn-ea"/>
              </a:rPr>
              <a:t>raise ImportError(</a:t>
            </a:r>
            <a:endParaRPr lang="en-US" sz="1900">
              <a:latin typeface="Times New Roman" panose="02020603050405020304" charset="0"/>
              <a:cs typeface="Times New Roman" panose="02020603050405020304" charset="0"/>
            </a:endParaRPr>
          </a:p>
          <a:p>
            <a:pPr marL="0" indent="0">
              <a:buNone/>
            </a:pPr>
            <a:r>
              <a:rPr lang="en-US" sz="1900">
                <a:latin typeface="Times New Roman" panose="02020603050405020304" charset="0"/>
                <a:cs typeface="Times New Roman" panose="02020603050405020304" charset="0"/>
                <a:sym typeface="+mn-ea"/>
              </a:rPr>
              <a:t>            "Couldn't import Django. Are you sure it's installed and "</a:t>
            </a:r>
            <a:endParaRPr lang="en-US" sz="1900">
              <a:latin typeface="Times New Roman" panose="02020603050405020304" charset="0"/>
              <a:cs typeface="Times New Roman" panose="02020603050405020304" charset="0"/>
            </a:endParaRPr>
          </a:p>
          <a:p>
            <a:pPr marL="0" indent="0">
              <a:buNone/>
            </a:pPr>
            <a:r>
              <a:rPr lang="en-US" sz="1900">
                <a:latin typeface="Times New Roman" panose="02020603050405020304" charset="0"/>
                <a:cs typeface="Times New Roman" panose="02020603050405020304" charset="0"/>
                <a:sym typeface="+mn-ea"/>
              </a:rPr>
              <a:t>            "available on your PYTHONPATH environment variable? Did you "</a:t>
            </a:r>
            <a:endParaRPr lang="en-US" sz="1900">
              <a:latin typeface="Times New Roman" panose="02020603050405020304" charset="0"/>
              <a:cs typeface="Times New Roman" panose="02020603050405020304" charset="0"/>
            </a:endParaRPr>
          </a:p>
          <a:p>
            <a:pPr marL="0" indent="0">
              <a:buNone/>
            </a:pPr>
            <a:r>
              <a:rPr lang="en-US" sz="1900">
                <a:latin typeface="Times New Roman" panose="02020603050405020304" charset="0"/>
                <a:cs typeface="Times New Roman" panose="02020603050405020304" charset="0"/>
                <a:sym typeface="+mn-ea"/>
              </a:rPr>
              <a:t>            "forget to activate a virtual environment?"</a:t>
            </a:r>
            <a:endParaRPr lang="en-US" sz="1900">
              <a:latin typeface="Times New Roman" panose="02020603050405020304" charset="0"/>
              <a:cs typeface="Times New Roman" panose="02020603050405020304" charset="0"/>
            </a:endParaRPr>
          </a:p>
          <a:p>
            <a:pPr marL="0" indent="0">
              <a:buNone/>
            </a:pPr>
            <a:r>
              <a:rPr lang="en-US" sz="1900">
                <a:latin typeface="Times New Roman" panose="02020603050405020304" charset="0"/>
                <a:cs typeface="Times New Roman" panose="02020603050405020304" charset="0"/>
                <a:sym typeface="+mn-ea"/>
              </a:rPr>
              <a:t>        ) from exc</a:t>
            </a:r>
            <a:endParaRPr lang="en-US" sz="1900">
              <a:latin typeface="Times New Roman" panose="02020603050405020304" charset="0"/>
              <a:cs typeface="Times New Roman" panose="02020603050405020304" charset="0"/>
            </a:endParaRPr>
          </a:p>
          <a:p>
            <a:pPr marL="0" indent="0">
              <a:buNone/>
            </a:pPr>
            <a:r>
              <a:rPr lang="en-US" sz="1900">
                <a:latin typeface="Times New Roman" panose="02020603050405020304" charset="0"/>
                <a:cs typeface="Times New Roman" panose="02020603050405020304" charset="0"/>
                <a:sym typeface="+mn-ea"/>
              </a:rPr>
              <a:t>    execute_from_command_line(sys.argv)</a:t>
            </a:r>
            <a:endParaRPr lang="en-US" sz="1900">
              <a:latin typeface="Times New Roman" panose="02020603050405020304" charset="0"/>
              <a:cs typeface="Times New Roman" panose="02020603050405020304" charset="0"/>
            </a:endParaRPr>
          </a:p>
          <a:p>
            <a:pPr marL="0" indent="0">
              <a:buNone/>
            </a:pPr>
            <a:endParaRPr lang="en-US" sz="1900">
              <a:latin typeface="Times New Roman" panose="02020603050405020304" charset="0"/>
              <a:cs typeface="Times New Roman" panose="02020603050405020304" charset="0"/>
            </a:endParaRPr>
          </a:p>
          <a:p>
            <a:pPr marL="0" indent="0">
              <a:buNone/>
            </a:pPr>
            <a:endParaRPr lang="en-US" sz="1900">
              <a:latin typeface="Times New Roman" panose="02020603050405020304" charset="0"/>
              <a:cs typeface="Times New Roman" panose="02020603050405020304" charset="0"/>
            </a:endParaRPr>
          </a:p>
          <a:p>
            <a:pPr marL="0" indent="0">
              <a:buNone/>
            </a:pPr>
            <a:r>
              <a:rPr lang="en-US" sz="1900">
                <a:latin typeface="Times New Roman" panose="02020603050405020304" charset="0"/>
                <a:cs typeface="Times New Roman" panose="02020603050405020304" charset="0"/>
                <a:sym typeface="+mn-ea"/>
              </a:rPr>
              <a:t>if __name__ == '__main__':</a:t>
            </a:r>
            <a:endParaRPr lang="en-US" sz="1900">
              <a:latin typeface="Times New Roman" panose="02020603050405020304" charset="0"/>
              <a:cs typeface="Times New Roman" panose="02020603050405020304" charset="0"/>
            </a:endParaRPr>
          </a:p>
          <a:p>
            <a:pPr marL="0" indent="0">
              <a:buNone/>
            </a:pPr>
            <a:r>
              <a:rPr lang="en-US" sz="1900">
                <a:latin typeface="Times New Roman" panose="02020603050405020304" charset="0"/>
                <a:cs typeface="Times New Roman" panose="02020603050405020304" charset="0"/>
                <a:sym typeface="+mn-ea"/>
              </a:rPr>
              <a:t>    main()</a:t>
            </a:r>
            <a:endParaRPr lang="en-US" sz="1900">
              <a:latin typeface="Times New Roman" panose="02020603050405020304" charset="0"/>
              <a:cs typeface="Times New Roman" panose="02020603050405020304" charset="0"/>
            </a:endParaRPr>
          </a:p>
          <a:p>
            <a:endParaRPr lang="en-US" sz="90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1451" y="269329"/>
            <a:ext cx="2838742" cy="883276"/>
          </a:xfrm>
        </p:spPr>
        <p:txBody>
          <a:bodyPr>
            <a:normAutofit fontScale="90000"/>
          </a:bodyPr>
          <a:lstStyle/>
          <a:p>
            <a:r>
              <a:rPr lang="en-US" b="1">
                <a:latin typeface="Times New Roman" panose="02020603050405020304" charset="0"/>
                <a:cs typeface="Times New Roman" panose="02020603050405020304" charset="0"/>
              </a:rPr>
              <a:t>CONTENTS</a:t>
            </a:r>
            <a:endParaRPr lang="en-US" b="1">
              <a:latin typeface="Times New Roman" panose="02020603050405020304" charset="0"/>
              <a:cs typeface="Times New Roman" panose="02020603050405020304" charset="0"/>
            </a:endParaRPr>
          </a:p>
        </p:txBody>
      </p:sp>
      <p:sp>
        <p:nvSpPr>
          <p:cNvPr id="7" name="Text Box 6"/>
          <p:cNvSpPr txBox="1"/>
          <p:nvPr/>
        </p:nvSpPr>
        <p:spPr>
          <a:xfrm>
            <a:off x="1731010" y="1246505"/>
            <a:ext cx="5494655" cy="5939155"/>
          </a:xfrm>
          <a:prstGeom prst="rect">
            <a:avLst/>
          </a:prstGeom>
          <a:noFill/>
        </p:spPr>
        <p:txBody>
          <a:bodyPr wrap="square" rtlCol="0">
            <a:spAutoFit/>
          </a:bodyPr>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ABSTRACT</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EXISTING SYSTEM</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EXISTING SYSTEM  </a:t>
            </a:r>
            <a:r>
              <a:rPr lang="en-US" sz="2000">
                <a:latin typeface="Times New Roman" panose="02020603050405020304" charset="0"/>
                <a:cs typeface="Times New Roman" panose="02020603050405020304" charset="0"/>
                <a:sym typeface="+mn-ea"/>
              </a:rPr>
              <a:t>DISADVANTAGES</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PROPOSED SYSTEM</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PROPOSED SYSTEM  </a:t>
            </a:r>
            <a:r>
              <a:rPr lang="en-US" sz="2000">
                <a:latin typeface="Times New Roman" panose="02020603050405020304" charset="0"/>
                <a:cs typeface="Times New Roman" panose="02020603050405020304" charset="0"/>
                <a:sym typeface="+mn-ea"/>
              </a:rPr>
              <a:t>ADVANTAGES </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REQUIREMENTS SPECIFICATION</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NOVELTY</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ARCHITECTURE</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MODULES</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UML DIAGRAMS</a:t>
            </a: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sym typeface="+mn-ea"/>
              </a:rPr>
              <a:t>SAMPLE CODE</a:t>
            </a:r>
            <a:endParaRPr lang="en-US" sz="2000">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sym typeface="+mn-ea"/>
              </a:rPr>
              <a:t>RESULTS</a:t>
            </a:r>
            <a:endParaRPr lang="en-US" sz="2000">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sym typeface="+mn-ea"/>
              </a:rPr>
              <a:t>CONCLUSION</a:t>
            </a:r>
            <a:endParaRPr lang="en-US" sz="2000">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sym typeface="+mn-ea"/>
              </a:rPr>
              <a:t>REFERENCES</a:t>
            </a:r>
            <a:endParaRPr lang="en-US" sz="2000">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sym typeface="+mn-ea"/>
              </a:rPr>
              <a:t>FUTURE SCOPE</a:t>
            </a:r>
            <a:endParaRPr lang="en-US" sz="2000">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sym typeface="+mn-ea"/>
              </a:rPr>
              <a:t>GITHUB LINK</a:t>
            </a:r>
            <a:endParaRPr lang="en-US" sz="2000">
              <a:solidFill>
                <a:schemeClr val="tx1"/>
              </a:solidFill>
              <a:latin typeface="Times New Roman" panose="02020603050405020304" charset="0"/>
              <a:cs typeface="Times New Roman" panose="02020603050405020304" charset="0"/>
            </a:endParaRPr>
          </a:p>
          <a:p>
            <a:pPr marL="285750" indent="-285750"/>
            <a:endParaRPr lang="en-US" sz="2000">
              <a:solidFill>
                <a:schemeClr val="tx1"/>
              </a:solidFill>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US" sz="2000">
              <a:latin typeface="Times New Roman" panose="02020603050405020304" charset="0"/>
              <a:cs typeface="Times New Roman" panose="02020603050405020304" charset="0"/>
            </a:endParaRPr>
          </a:p>
          <a:p>
            <a:pPr marL="342900" indent="-342900"/>
            <a:endParaRPr lang="en-US" sz="200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a:xfrm>
            <a:off x="-88265" y="432435"/>
            <a:ext cx="3436620" cy="544195"/>
          </a:xfrm>
        </p:spPr>
        <p:txBody>
          <a:bodyPr>
            <a:normAutofit fontScale="90000"/>
          </a:bodyPr>
          <a:p>
            <a:r>
              <a:rPr lang="en-US" altLang="en-IN" b="1" dirty="0">
                <a:latin typeface="Times New Roman" panose="02020603050405020304" charset="0"/>
                <a:cs typeface="Times New Roman" panose="02020603050405020304" charset="0"/>
                <a:sym typeface="+mn-ea"/>
              </a:rPr>
              <a:t>RESULTS</a:t>
            </a:r>
            <a:br>
              <a:rPr lang="en-IN" dirty="0"/>
            </a:br>
            <a:endParaRPr lang="en-US"/>
          </a:p>
        </p:txBody>
      </p:sp>
      <p:pic>
        <p:nvPicPr>
          <p:cNvPr id="12" name="Content Placeholder 11" descr="Screenshot 2023-09-13 124329"/>
          <p:cNvPicPr>
            <a:picLocks noChangeAspect="1"/>
          </p:cNvPicPr>
          <p:nvPr>
            <p:ph idx="1"/>
          </p:nvPr>
        </p:nvPicPr>
        <p:blipFill>
          <a:blip r:embed="rId1"/>
          <a:stretch>
            <a:fillRect/>
          </a:stretch>
        </p:blipFill>
        <p:spPr>
          <a:xfrm>
            <a:off x="1189990" y="1122680"/>
            <a:ext cx="9352915" cy="49625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4" name="Content Placeholder 3" descr="Screenshot 2023-09-13 124422"/>
          <p:cNvPicPr>
            <a:picLocks noChangeAspect="1"/>
          </p:cNvPicPr>
          <p:nvPr>
            <p:ph idx="1"/>
          </p:nvPr>
        </p:nvPicPr>
        <p:blipFill>
          <a:blip r:embed="rId1"/>
          <a:stretch>
            <a:fillRect/>
          </a:stretch>
        </p:blipFill>
        <p:spPr>
          <a:xfrm>
            <a:off x="1360170" y="1000125"/>
            <a:ext cx="9835515" cy="50139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4" name="Content Placeholder 3" descr="Screenshot 2023-09-13 125404"/>
          <p:cNvPicPr>
            <a:picLocks noChangeAspect="1"/>
          </p:cNvPicPr>
          <p:nvPr>
            <p:ph idx="1"/>
          </p:nvPr>
        </p:nvPicPr>
        <p:blipFill>
          <a:blip r:embed="rId1"/>
          <a:stretch>
            <a:fillRect/>
          </a:stretch>
        </p:blipFill>
        <p:spPr>
          <a:xfrm>
            <a:off x="1308100" y="983615"/>
            <a:ext cx="9431655" cy="50679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4" name="Content Placeholder 3" descr="Screenshot 2023-09-13 125514"/>
          <p:cNvPicPr>
            <a:picLocks noChangeAspect="1"/>
          </p:cNvPicPr>
          <p:nvPr>
            <p:ph idx="1"/>
          </p:nvPr>
        </p:nvPicPr>
        <p:blipFill>
          <a:blip r:embed="rId1"/>
          <a:stretch>
            <a:fillRect/>
          </a:stretch>
        </p:blipFill>
        <p:spPr>
          <a:xfrm>
            <a:off x="1132840" y="953135"/>
            <a:ext cx="9926320" cy="52533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360" y="244162"/>
            <a:ext cx="3375361" cy="883276"/>
          </a:xfrm>
        </p:spPr>
        <p:txBody>
          <a:bodyPr>
            <a:normAutofit fontScale="90000"/>
          </a:bodyPr>
          <a:lstStyle/>
          <a:p>
            <a:r>
              <a:rPr lang="en-US" b="1" dirty="0">
                <a:latin typeface="Times New Roman" panose="02020603050405020304" charset="0"/>
                <a:cs typeface="Times New Roman" panose="02020603050405020304" charset="0"/>
              </a:rPr>
              <a:t>CONCLUSION</a:t>
            </a:r>
            <a:endParaRPr lang="en-US"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230024" y="2143326"/>
            <a:ext cx="9982995" cy="2571347"/>
          </a:xfrm>
        </p:spPr>
        <p:txBody>
          <a:bodyPr vert="horz" lIns="91440" tIns="45720" rIns="91440" bIns="45720" rtlCol="0" anchor="t">
            <a:noAutofit/>
          </a:bodyPr>
          <a:lstStyle/>
          <a:p>
            <a:pPr algn="just">
              <a:buFont typeface="Wingdings" panose="05000000000000000000" pitchFamily="2" charset="2"/>
              <a:buChar char="Ø"/>
            </a:pPr>
            <a:r>
              <a:rPr lang="en-US" sz="2200" dirty="0">
                <a:latin typeface="Times New Roman" panose="02020603050405020304" charset="0"/>
                <a:cs typeface="Times New Roman" panose="02020603050405020304" charset="0"/>
              </a:rPr>
              <a:t>Proposed real-time water monitoring network for data collection and ML models for water quality assessment.</a:t>
            </a:r>
            <a:endParaRPr lang="en-US" sz="220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2200" dirty="0">
                <a:latin typeface="Times New Roman" panose="02020603050405020304" charset="0"/>
                <a:cs typeface="Times New Roman" panose="02020603050405020304" charset="0"/>
              </a:rPr>
              <a:t>Developed and utilized datasets to train and test RF, LR, and SVM ML models.</a:t>
            </a:r>
            <a:endParaRPr lang="en-US" sz="220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2200" dirty="0">
                <a:latin typeface="Times New Roman" panose="02020603050405020304" charset="0"/>
                <a:cs typeface="Times New Roman" panose="02020603050405020304" charset="0"/>
              </a:rPr>
              <a:t>LR showed superior performance for drinking water classification, while SVM was more suitable for irrigation water.</a:t>
            </a:r>
            <a:endParaRPr lang="en-US" sz="2200" dirty="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14705" y="455930"/>
            <a:ext cx="5135880" cy="641985"/>
          </a:xfrm>
        </p:spPr>
        <p:txBody>
          <a:bodyPr>
            <a:normAutofit fontScale="90000"/>
          </a:bodyPr>
          <a:p>
            <a:r>
              <a:rPr lang="en-US" b="1" dirty="0">
                <a:latin typeface="Times New Roman" panose="02020603050405020304" charset="0"/>
                <a:cs typeface="Times New Roman" panose="02020603050405020304" charset="0"/>
                <a:sym typeface="+mn-ea"/>
              </a:rPr>
              <a:t>REFERENCES</a:t>
            </a:r>
            <a:br>
              <a:rPr lang="en-US" b="1" dirty="0">
                <a:latin typeface="Times New Roman" panose="02020603050405020304" charset="0"/>
                <a:cs typeface="Times New Roman" panose="02020603050405020304" charset="0"/>
              </a:rPr>
            </a:br>
            <a:endParaRPr lang="en-US"/>
          </a:p>
        </p:txBody>
      </p:sp>
      <p:sp>
        <p:nvSpPr>
          <p:cNvPr id="100" name="Text Box 99"/>
          <p:cNvSpPr txBox="1"/>
          <p:nvPr/>
        </p:nvSpPr>
        <p:spPr>
          <a:xfrm>
            <a:off x="1949450" y="948055"/>
            <a:ext cx="9425940" cy="5507990"/>
          </a:xfrm>
          <a:prstGeom prst="rect">
            <a:avLst/>
          </a:prstGeom>
          <a:noFill/>
          <a:ln w="9525">
            <a:noFill/>
          </a:ln>
        </p:spPr>
        <p:txBody>
          <a:bodyPr wrap="square">
            <a:spAutoFit/>
          </a:bodyPr>
          <a:p>
            <a:pPr indent="0" algn="just"/>
            <a:r>
              <a:rPr lang="en-US" sz="2200" b="0">
                <a:solidFill>
                  <a:srgbClr val="000000"/>
                </a:solidFill>
                <a:latin typeface="Times New Roman" panose="02020603050405020304" charset="0"/>
                <a:ea typeface="SimSun" panose="02010600030101010101" pitchFamily="2" charset="-122"/>
              </a:rPr>
              <a:t>[1] B. X. Lee, F. Kjaerulf, S. Turner, L. Cohen, P. D. Donnelly, R. Muggah,R. Davis, A. Realini, B. Kieselbach, L. S. MacGregor, I.Waller, R. Gordon,M. Moloney-Kitts, G. Lee, and J. Gilligan, ``Transforming our world:Implementing the 2030 agenda through sustainable development goalindicators,'' </a:t>
            </a:r>
            <a:r>
              <a:rPr lang="en-US" sz="2200" b="0" i="1">
                <a:solidFill>
                  <a:srgbClr val="000000"/>
                </a:solidFill>
                <a:latin typeface="Times New Roman" panose="02020603050405020304" charset="0"/>
                <a:ea typeface="SimSun" panose="02010600030101010101" pitchFamily="2" charset="-122"/>
              </a:rPr>
              <a:t>J. Public Health Policy</a:t>
            </a:r>
            <a:r>
              <a:rPr lang="en-US" sz="2200" b="0">
                <a:solidFill>
                  <a:srgbClr val="000000"/>
                </a:solidFill>
                <a:latin typeface="Times New Roman" panose="02020603050405020304" charset="0"/>
                <a:ea typeface="SimSun" panose="02010600030101010101" pitchFamily="2" charset="-122"/>
              </a:rPr>
              <a:t>, vol. 37, no. S1, pp. 13_31, Sep. 2016.[2] </a:t>
            </a:r>
            <a:r>
              <a:rPr lang="en-US" sz="2200" b="0" i="1">
                <a:solidFill>
                  <a:srgbClr val="000000"/>
                </a:solidFill>
                <a:latin typeface="Times New Roman" panose="02020603050405020304" charset="0"/>
                <a:ea typeface="SimSun" panose="02010600030101010101" pitchFamily="2" charset="-122"/>
              </a:rPr>
              <a:t>Integrated Approaches for Sustainable Development Goals Planning:The Case of Goal 6 on Water and Sanitation</a:t>
            </a:r>
            <a:r>
              <a:rPr lang="en-US" sz="2200" b="0">
                <a:solidFill>
                  <a:srgbClr val="000000"/>
                </a:solidFill>
                <a:latin typeface="Times New Roman" panose="02020603050405020304" charset="0"/>
                <a:ea typeface="SimSun" panose="02010600030101010101" pitchFamily="2" charset="-122"/>
              </a:rPr>
              <a:t>, U. ESCAP, Bangkok,Thailand,2017.[3] WHO. Water. </a:t>
            </a:r>
            <a:r>
              <a:rPr lang="en-US" sz="2200" b="0" i="1">
                <a:solidFill>
                  <a:srgbClr val="000000"/>
                </a:solidFill>
                <a:latin typeface="Times New Roman" panose="02020603050405020304" charset="0"/>
                <a:ea typeface="SimSun" panose="02010600030101010101" pitchFamily="2" charset="-122"/>
              </a:rPr>
              <a:t>Protection of the Human Environment</a:t>
            </a:r>
            <a:r>
              <a:rPr lang="en-US" sz="2200" b="0">
                <a:solidFill>
                  <a:srgbClr val="000000"/>
                </a:solidFill>
                <a:latin typeface="Times New Roman" panose="02020603050405020304" charset="0"/>
                <a:ea typeface="SimSun" panose="02010600030101010101" pitchFamily="2" charset="-122"/>
              </a:rPr>
              <a:t>. Accessed:Jan. 24, 2022. [Online]. Available: www.afro.who.int/health-topics/water[4] L. Ho, A. Alonso, M. A. E. Forio, M. Vanclooster, and P. L. M. Goethals,``Water research in support of the sustainable development goal 6: A casestudy in Belgium,'' </a:t>
            </a:r>
            <a:r>
              <a:rPr lang="en-US" sz="2200" b="0" i="1">
                <a:solidFill>
                  <a:srgbClr val="000000"/>
                </a:solidFill>
                <a:latin typeface="Times New Roman" panose="02020603050405020304" charset="0"/>
                <a:ea typeface="SimSun" panose="02010600030101010101" pitchFamily="2" charset="-122"/>
              </a:rPr>
              <a:t>J. Cleaner Prod.</a:t>
            </a:r>
            <a:r>
              <a:rPr lang="en-US" sz="2200" b="0">
                <a:solidFill>
                  <a:srgbClr val="000000"/>
                </a:solidFill>
                <a:latin typeface="Times New Roman" panose="02020603050405020304" charset="0"/>
                <a:ea typeface="SimSun" panose="02010600030101010101" pitchFamily="2" charset="-122"/>
              </a:rPr>
              <a:t>, vol. 277, Dec. 2020, Art. no. 124082.[5] </a:t>
            </a:r>
            <a:r>
              <a:rPr lang="en-US" sz="2200" b="0" i="1">
                <a:solidFill>
                  <a:srgbClr val="000000"/>
                </a:solidFill>
                <a:latin typeface="Times New Roman" panose="02020603050405020304" charset="0"/>
                <a:ea typeface="SimSun" panose="02010600030101010101" pitchFamily="2" charset="-122"/>
              </a:rPr>
              <a:t>Global Nutrition Report 2016: From Promise to Impact: Ending Malnutritionby 2030</a:t>
            </a:r>
            <a:r>
              <a:rPr lang="en-US" sz="2200" b="0">
                <a:solidFill>
                  <a:srgbClr val="000000"/>
                </a:solidFill>
                <a:latin typeface="Times New Roman" panose="02020603050405020304" charset="0"/>
                <a:ea typeface="SimSun" panose="02010600030101010101" pitchFamily="2" charset="-122"/>
              </a:rPr>
              <a:t>, International Food Policy Research Institute, Washington,DC, USA, 2016, doi: </a:t>
            </a:r>
            <a:r>
              <a:rPr lang="en-US" sz="2200" b="0">
                <a:solidFill>
                  <a:srgbClr val="004393"/>
                </a:solidFill>
                <a:latin typeface="Times New Roman" panose="02020603050405020304" charset="0"/>
                <a:ea typeface="SimSun" panose="02010600030101010101" pitchFamily="2" charset="-122"/>
              </a:rPr>
              <a:t>10.2499/9780896295841.</a:t>
            </a:r>
            <a:endParaRPr lang="en-US"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83995" y="685800"/>
            <a:ext cx="4196715" cy="880110"/>
          </a:xfrm>
        </p:spPr>
        <p:txBody>
          <a:bodyPr>
            <a:normAutofit fontScale="90000"/>
          </a:bodyPr>
          <a:p>
            <a:r>
              <a:rPr lang="en-US" b="1" dirty="0">
                <a:latin typeface="Times New Roman" panose="02020603050405020304" charset="0"/>
                <a:cs typeface="Times New Roman" panose="02020603050405020304" charset="0"/>
                <a:sym typeface="+mn-ea"/>
              </a:rPr>
              <a:t>FUTURE SCOPE</a:t>
            </a:r>
            <a:br>
              <a:rPr lang="en-US" b="1" dirty="0">
                <a:latin typeface="Times New Roman" panose="02020603050405020304" charset="0"/>
                <a:cs typeface="Times New Roman" panose="02020603050405020304" charset="0"/>
              </a:rPr>
            </a:br>
            <a:endParaRPr lang="en-US"/>
          </a:p>
        </p:txBody>
      </p:sp>
      <p:sp>
        <p:nvSpPr>
          <p:cNvPr id="3" name="Content Placeholder 2"/>
          <p:cNvSpPr>
            <a:spLocks noGrp="1"/>
          </p:cNvSpPr>
          <p:nvPr>
            <p:ph idx="1"/>
          </p:nvPr>
        </p:nvSpPr>
        <p:spPr>
          <a:xfrm>
            <a:off x="1383030" y="1729105"/>
            <a:ext cx="10019030" cy="3155315"/>
          </a:xfrm>
        </p:spPr>
        <p:txBody>
          <a:bodyPr>
            <a:normAutofit lnSpcReduction="20000"/>
          </a:bodyPr>
          <a:p>
            <a:pPr marL="0" indent="0">
              <a:buNone/>
            </a:pPr>
            <a:endParaRPr lang="en-US"/>
          </a:p>
          <a:p>
            <a:pPr marL="0" indent="0" algn="just">
              <a:buNone/>
            </a:pPr>
            <a:r>
              <a:rPr lang="en-US" sz="2200">
                <a:latin typeface="Times New Roman" panose="02020603050405020304" charset="0"/>
                <a:cs typeface="Times New Roman" panose="02020603050405020304" charset="0"/>
              </a:rPr>
              <a:t> These future goals should be aligned with the overarching mission of the project, which is likely to involve safeguarding water resources, protecting public health, and preserving ecosystems. The project should remain adaptable and responsive to the changing needs of the environment and society.</a:t>
            </a:r>
            <a:endParaRPr lang="en-US" sz="2200">
              <a:latin typeface="Times New Roman" panose="02020603050405020304" charset="0"/>
              <a:cs typeface="Times New Roman" panose="02020603050405020304" charset="0"/>
            </a:endParaRPr>
          </a:p>
          <a:p>
            <a:pPr marL="0" indent="0" algn="just">
              <a:buNone/>
            </a:pPr>
            <a:r>
              <a:rPr lang="en-US" sz="2200">
                <a:latin typeface="Times New Roman" panose="02020603050405020304" charset="0"/>
                <a:cs typeface="Times New Roman" panose="02020603050405020304" charset="0"/>
              </a:rPr>
              <a:t>This project envisions a continuous evolution in AI and machine learning capabilities to further enhance the accuracy of water quality assessment while significantly reducing the reliance on manual intervention.  </a:t>
            </a:r>
            <a:endParaRPr lang="en-US" sz="2200">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9570" y="334010"/>
            <a:ext cx="5088890" cy="645160"/>
          </a:xfrm>
          <a:prstGeom prst="rect">
            <a:avLst/>
          </a:prstGeom>
          <a:noFill/>
        </p:spPr>
        <p:txBody>
          <a:bodyPr wrap="square" rtlCol="0" anchor="t">
            <a:spAutoFit/>
          </a:bodyPr>
          <a:p>
            <a:r>
              <a:rPr lang="en-US" sz="3600" b="1" dirty="0">
                <a:latin typeface="Times New Roman" panose="02020603050405020304" charset="0"/>
                <a:cs typeface="Times New Roman" panose="02020603050405020304" charset="0"/>
                <a:sym typeface="+mn-ea"/>
              </a:rPr>
              <a:t>GITHUB LINK</a:t>
            </a:r>
            <a:endParaRPr lang="en-US" sz="3600"/>
          </a:p>
        </p:txBody>
      </p:sp>
      <p:sp>
        <p:nvSpPr>
          <p:cNvPr id="100" name="Text Box 99"/>
          <p:cNvSpPr txBox="1"/>
          <p:nvPr/>
        </p:nvSpPr>
        <p:spPr>
          <a:xfrm>
            <a:off x="2105025" y="2691130"/>
            <a:ext cx="8751570" cy="1198880"/>
          </a:xfrm>
          <a:prstGeom prst="rect">
            <a:avLst/>
          </a:prstGeom>
          <a:noFill/>
          <a:ln w="9525">
            <a:noFill/>
          </a:ln>
        </p:spPr>
        <p:txBody>
          <a:bodyPr wrap="square">
            <a:spAutoFit/>
          </a:bodyPr>
          <a:p>
            <a:pPr indent="0"/>
            <a:r>
              <a:rPr lang="en-US" sz="3600" b="1">
                <a:solidFill>
                  <a:schemeClr val="tx2"/>
                </a:solidFill>
                <a:latin typeface="Times New Roman" panose="02020603050405020304" charset="0"/>
              </a:rPr>
              <a:t> </a:t>
            </a:r>
            <a:r>
              <a:rPr lang="en-US" sz="3600" b="1">
                <a:solidFill>
                  <a:schemeClr val="tx2"/>
                </a:solidFill>
                <a:latin typeface="Times New Roman" panose="02020603050405020304" charset="0"/>
                <a:hlinkClick r:id="rId1"/>
              </a:rPr>
              <a:t>https://github.com/vinayreddy2/Water-Quality-Monitoring-MINI-PROJECT</a:t>
            </a:r>
            <a:endParaRPr lang="en-US" sz="3600" b="1">
              <a:solidFill>
                <a:schemeClr val="tx2"/>
              </a:solidFill>
              <a:latin typeface="Times New Roman" panose="02020603050405020304" charset="0"/>
              <a:hlinkClick r:id="rId1"/>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rot="20069533">
            <a:off x="2579004" y="2419202"/>
            <a:ext cx="7382763" cy="1569660"/>
          </a:xfrm>
          <a:prstGeom prst="rect">
            <a:avLst/>
          </a:prstGeom>
          <a:noFill/>
        </p:spPr>
        <p:txBody>
          <a:bodyPr wrap="square" rtlCol="0">
            <a:spAutoFit/>
          </a:bodyPr>
          <a:lstStyle/>
          <a:p>
            <a:r>
              <a:rPr lang="en-IN" sz="9600" dirty="0">
                <a:latin typeface="Algerian" panose="04020705040A02060702" pitchFamily="82" charset="0"/>
              </a:rPr>
              <a:t>THANK YOU</a:t>
            </a:r>
            <a:endParaRPr lang="en-IN" sz="9600" dirty="0">
              <a:latin typeface="Algerian" panose="04020705040A02060702" pitchFamily="8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851" y="101147"/>
            <a:ext cx="3640518" cy="551996"/>
          </a:xfrm>
        </p:spPr>
        <p:txBody>
          <a:bodyPr>
            <a:noAutofit/>
          </a:bodyPr>
          <a:lstStyle/>
          <a:p>
            <a:r>
              <a:rPr lang="en-US" b="1" dirty="0">
                <a:latin typeface="Times New Roman" panose="02020603050405020304" charset="0"/>
                <a:cs typeface="Times New Roman" panose="02020603050405020304" charset="0"/>
              </a:rPr>
              <a:t> ABSTRACT</a:t>
            </a:r>
            <a:endParaRPr lang="en-US" b="1" dirty="0">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1267767" y="1718599"/>
            <a:ext cx="10058400" cy="4240073"/>
          </a:xfrm>
        </p:spPr>
        <p:txBody>
          <a:bodyPr vert="horz" lIns="91440" tIns="45720" rIns="91440" bIns="45720" rtlCol="0" anchor="t">
            <a:normAutofit fontScale="97500"/>
          </a:bodyPr>
          <a:lstStyle/>
          <a:p>
            <a:pPr algn="just">
              <a:buFont typeface="Wingdings" panose="05000000000000000000" pitchFamily="2" charset="2"/>
              <a:buChar char="Ø"/>
            </a:pPr>
            <a:r>
              <a:rPr lang="en-US" sz="2200" dirty="0">
                <a:latin typeface="Times New Roman" panose="02020603050405020304" charset="0"/>
                <a:ea typeface="+mn-lt"/>
                <a:cs typeface="Times New Roman" panose="02020603050405020304" charset="0"/>
              </a:rPr>
              <a:t>Water quality is crucial for survival but can be affected by factors like industrialization, mining, pollution, and natural occurrences.</a:t>
            </a:r>
            <a:endParaRPr lang="en-US" sz="2200" dirty="0">
              <a:latin typeface="Times New Roman" panose="02020603050405020304" charset="0"/>
              <a:ea typeface="+mn-lt"/>
              <a:cs typeface="Times New Roman" panose="02020603050405020304" charset="0"/>
            </a:endParaRPr>
          </a:p>
          <a:p>
            <a:pPr algn="just">
              <a:buFont typeface="Wingdings" panose="05000000000000000000" pitchFamily="2" charset="2"/>
              <a:buChar char="Ø"/>
            </a:pPr>
            <a:r>
              <a:rPr lang="en-US" sz="2200" dirty="0">
                <a:latin typeface="Times New Roman" panose="02020603050405020304" charset="0"/>
                <a:ea typeface="+mn-lt"/>
                <a:cs typeface="Times New Roman" panose="02020603050405020304" charset="0"/>
              </a:rPr>
              <a:t>Machine Learning (ML) tools are applied to automatically determine the suitability of water samples for drinking and irrigation.</a:t>
            </a:r>
            <a:endParaRPr lang="en-US" sz="2200" dirty="0">
              <a:latin typeface="Times New Roman" panose="02020603050405020304" charset="0"/>
              <a:ea typeface="+mn-lt"/>
              <a:cs typeface="Times New Roman" panose="02020603050405020304" charset="0"/>
            </a:endParaRPr>
          </a:p>
          <a:p>
            <a:pPr algn="just">
              <a:buFont typeface="Wingdings" panose="05000000000000000000" pitchFamily="2" charset="2"/>
              <a:buChar char="Ø"/>
            </a:pPr>
            <a:r>
              <a:rPr lang="en-US" sz="2200" dirty="0">
                <a:latin typeface="Times New Roman" panose="02020603050405020304" charset="0"/>
                <a:ea typeface="+mn-lt"/>
                <a:cs typeface="Times New Roman" panose="02020603050405020304" charset="0"/>
              </a:rPr>
              <a:t>Three ML models - Random Forest (RF), Logistic Regression (LR), and Support Vector Machine (SVM) - are compared for water classification.</a:t>
            </a:r>
            <a:endParaRPr lang="en-US" sz="2200" dirty="0">
              <a:latin typeface="Times New Roman" panose="02020603050405020304" charset="0"/>
              <a:ea typeface="+mn-lt"/>
              <a:cs typeface="Times New Roman" panose="02020603050405020304" charset="0"/>
            </a:endParaRPr>
          </a:p>
          <a:p>
            <a:pPr algn="just">
              <a:buFont typeface="Wingdings" panose="05000000000000000000" pitchFamily="2" charset="2"/>
              <a:buChar char="Ø"/>
            </a:pPr>
            <a:r>
              <a:rPr lang="en-US" sz="2200" dirty="0">
                <a:latin typeface="Times New Roman" panose="02020603050405020304" charset="0"/>
                <a:ea typeface="+mn-lt"/>
                <a:cs typeface="Times New Roman" panose="02020603050405020304" charset="0"/>
              </a:rPr>
              <a:t>Recursive feature elimination identifies the key water parameters influencing the accuracy of the ML models.</a:t>
            </a:r>
            <a:endParaRPr lang="en-US" sz="2200"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561" y="368060"/>
            <a:ext cx="5472463" cy="792402"/>
          </a:xfrm>
        </p:spPr>
        <p:txBody>
          <a:bodyPr>
            <a:noAutofit/>
          </a:bodyPr>
          <a:lstStyle/>
          <a:p>
            <a:r>
              <a:rPr lang="en-US" b="1" dirty="0">
                <a:latin typeface="Times New Roman" panose="02020603050405020304" charset="0"/>
                <a:cs typeface="Times New Roman" panose="02020603050405020304" charset="0"/>
              </a:rPr>
              <a:t>EXISTING SYSTEM</a:t>
            </a:r>
            <a:endParaRPr lang="en-US"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219555" y="2096375"/>
            <a:ext cx="10540365" cy="4393565"/>
          </a:xfrm>
        </p:spPr>
        <p:txBody>
          <a:bodyPr vert="horz" lIns="91440" tIns="45720" rIns="91440" bIns="45720" rtlCol="0" anchor="t">
            <a:noAutofit/>
          </a:bodyPr>
          <a:lstStyle/>
          <a:p>
            <a:pPr>
              <a:buFont typeface="Wingdings" panose="05000000000000000000" pitchFamily="2" charset="2"/>
              <a:buChar char="Ø"/>
            </a:pPr>
            <a:r>
              <a:rPr lang="en-US" sz="2200" dirty="0">
                <a:latin typeface="Times New Roman" panose="02020603050405020304" charset="0"/>
                <a:cs typeface="Times New Roman" panose="02020603050405020304" charset="0"/>
              </a:rPr>
              <a:t>Water Monitoring Stations are equipped with sensors and instruments to measure various water parameters. These parameters include </a:t>
            </a:r>
            <a:r>
              <a:rPr lang="en-US" sz="2200" dirty="0" err="1">
                <a:latin typeface="Times New Roman" panose="02020603050405020304" charset="0"/>
                <a:cs typeface="Times New Roman" panose="02020603050405020304" charset="0"/>
              </a:rPr>
              <a:t>physico</a:t>
            </a:r>
            <a:r>
              <a:rPr lang="en-US" sz="2200" dirty="0">
                <a:latin typeface="Times New Roman" panose="02020603050405020304" charset="0"/>
                <a:cs typeface="Times New Roman" panose="02020603050405020304" charset="0"/>
              </a:rPr>
              <a:t>-chemical measurements such as pH, dissolved solids, metals like zinc and lead, as well as microbiological measurements. The stations collect data on these parameters at regular intervals.</a:t>
            </a:r>
            <a:endParaRPr lang="en-US" sz="2200" dirty="0">
              <a:latin typeface="Times New Roman" panose="02020603050405020304" charset="0"/>
              <a:cs typeface="Times New Roman" panose="02020603050405020304" charset="0"/>
            </a:endParaRPr>
          </a:p>
          <a:p>
            <a:pPr>
              <a:buFont typeface="Wingdings" panose="05000000000000000000" pitchFamily="2" charset="2"/>
              <a:buChar char="Ø"/>
            </a:pPr>
            <a:r>
              <a:rPr lang="en-US" sz="2200" dirty="0">
                <a:latin typeface="Times New Roman" panose="02020603050405020304" charset="0"/>
                <a:cs typeface="Times New Roman" panose="02020603050405020304" charset="0"/>
              </a:rPr>
              <a:t>It uses statistical analysis techniques to analyze the collected data from the monitoring stations is then analyzed to assess the quality of the water</a:t>
            </a:r>
            <a:endParaRPr lang="en-US" sz="2200" dirty="0">
              <a:latin typeface="Times New Roman" panose="02020603050405020304" charset="0"/>
              <a:cs typeface="Times New Roman" panose="02020603050405020304" charset="0"/>
            </a:endParaRPr>
          </a:p>
          <a:p>
            <a:pPr algn="just">
              <a:buFont typeface="Wingdings" panose="05000000000000000000" pitchFamily="2" charset="2"/>
              <a:buChar char="Ø"/>
            </a:pPr>
            <a:endParaRPr lang="en-US" sz="2200" dirty="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050" y="425003"/>
            <a:ext cx="10018713" cy="891331"/>
          </a:xfrm>
        </p:spPr>
        <p:txBody>
          <a:bodyPr>
            <a:normAutofit/>
          </a:bodyPr>
          <a:lstStyle/>
          <a:p>
            <a:r>
              <a:rPr lang="en-US" b="1" dirty="0">
                <a:latin typeface="Times New Roman" panose="02020603050405020304" charset="0"/>
                <a:ea typeface="+mj-lt"/>
                <a:cs typeface="Times New Roman" panose="02020603050405020304" charset="0"/>
              </a:rPr>
              <a:t>EXISTING SYSTEM  DISADVANTAGES</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468810" y="2055306"/>
            <a:ext cx="9587192" cy="2241550"/>
          </a:xfrm>
        </p:spPr>
        <p:txBody>
          <a:bodyPr vert="horz" lIns="91440" tIns="45720" rIns="91440" bIns="45720" rtlCol="0" anchor="t">
            <a:normAutofit/>
          </a:bodyPr>
          <a:lstStyle/>
          <a:p>
            <a:pPr algn="just">
              <a:buFont typeface="Wingdings" panose="05000000000000000000" charset="0"/>
              <a:buChar char="Ø"/>
            </a:pPr>
            <a:r>
              <a:rPr lang="en-US" sz="2200" dirty="0">
                <a:latin typeface="Times New Roman" panose="02020603050405020304" charset="0"/>
                <a:cs typeface="Times New Roman" panose="02020603050405020304" charset="0"/>
              </a:rPr>
              <a:t>An existing methodology doesn’t implement DATA PRE-PROCESSING &amp; LABELLING method.</a:t>
            </a:r>
            <a:endParaRPr lang="en-US" sz="2200" dirty="0">
              <a:latin typeface="Times New Roman" panose="02020603050405020304" charset="0"/>
              <a:cs typeface="Times New Roman" panose="02020603050405020304" charset="0"/>
            </a:endParaRPr>
          </a:p>
          <a:p>
            <a:pPr algn="just">
              <a:buFont typeface="Wingdings" panose="05000000000000000000" charset="0"/>
              <a:buChar char="Ø"/>
            </a:pPr>
            <a:r>
              <a:rPr lang="en-US" sz="2200" dirty="0">
                <a:latin typeface="Times New Roman" panose="02020603050405020304" charset="0"/>
                <a:cs typeface="Times New Roman" panose="02020603050405020304" charset="0"/>
              </a:rPr>
              <a:t>Less Accuracy</a:t>
            </a:r>
            <a:endParaRPr lang="en-US" sz="2200"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extLst>
              <a:ext uri="{BEBA8EAE-BF5A-486C-A8C5-ECC9F3942E4B}">
                <a14:imgProps xmlns:a14="http://schemas.microsoft.com/office/drawing/2010/main">
                  <a14:imgLayer r:embed="rId2">
                    <a14:imgEffect>
                      <a14:colorTemperature colorTemp="4700"/>
                    </a14:imgEffect>
                    <a14:imgEffect>
                      <a14:saturation sat="139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8939" y="180975"/>
            <a:ext cx="5656357" cy="757555"/>
          </a:xfrm>
        </p:spPr>
        <p:txBody>
          <a:bodyPr>
            <a:noAutofit/>
          </a:bodyPr>
          <a:lstStyle/>
          <a:p>
            <a:r>
              <a:rPr lang="en-US" b="1" dirty="0">
                <a:latin typeface="Times New Roman" panose="02020603050405020304" charset="0"/>
                <a:cs typeface="Times New Roman" panose="02020603050405020304" charset="0"/>
              </a:rPr>
              <a:t>PROPOSED SYSTEM</a:t>
            </a:r>
            <a:endParaRPr lang="en-US"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449753" y="1462042"/>
            <a:ext cx="9090968" cy="4808130"/>
          </a:xfrm>
        </p:spPr>
        <p:txBody>
          <a:bodyPr vert="horz" lIns="91440" tIns="45720" rIns="91440" bIns="45720" rtlCol="0" anchor="t">
            <a:noAutofit/>
          </a:bodyPr>
          <a:lstStyle/>
          <a:p>
            <a:pPr algn="just">
              <a:buFont typeface="Wingdings" panose="05000000000000000000" pitchFamily="2" charset="2"/>
              <a:buChar char="Ø"/>
            </a:pPr>
            <a:r>
              <a:rPr lang="en-US" sz="2200" dirty="0">
                <a:latin typeface="Times New Roman" panose="02020603050405020304" charset="0"/>
                <a:cs typeface="Times New Roman" panose="02020603050405020304" charset="0"/>
              </a:rPr>
              <a:t>Develop a network for real-time collection and monitoring of water quality in Cape Town's water storage dams and treatment plants, accounting for unique geographical features like mountains and elevations that can impact radio frequency propagation.</a:t>
            </a:r>
            <a:endParaRPr lang="en-US" sz="220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2200" dirty="0">
                <a:latin typeface="Times New Roman" panose="02020603050405020304" charset="0"/>
                <a:cs typeface="Times New Roman" panose="02020603050405020304" charset="0"/>
              </a:rPr>
              <a:t>Curate comprehensive datasets on drinking and irrigation water, ensuring they are of sufficient size to effectively train and test machine learning models. These datasets will enable automatic determination of water suitability for drinking and irrigation purposes.</a:t>
            </a:r>
            <a:endParaRPr lang="en-US" sz="220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2200" dirty="0">
                <a:latin typeface="Times New Roman" panose="02020603050405020304" charset="0"/>
                <a:cs typeface="Times New Roman" panose="02020603050405020304" charset="0"/>
              </a:rPr>
              <a:t>Construct machine learning models that identify the most critical parameters influencing the accuracy of water analysis for drinking or irrigation. This analysis will help prioritize key factors in determining water fitness for specific uses.</a:t>
            </a:r>
            <a:endParaRPr lang="en-US" sz="2200" dirty="0">
              <a:latin typeface="Times New Roman" panose="02020603050405020304" charset="0"/>
              <a:cs typeface="Times New Roman" panose="02020603050405020304" charset="0"/>
            </a:endParaRPr>
          </a:p>
          <a:p>
            <a:pPr algn="just">
              <a:buFont typeface="Wingdings" panose="05000000000000000000" pitchFamily="2" charset="2"/>
              <a:buChar char="Ø"/>
            </a:pPr>
            <a:endParaRPr lang="en-US" sz="2200" dirty="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951" y="503555"/>
            <a:ext cx="8965528" cy="1033529"/>
          </a:xfrm>
        </p:spPr>
        <p:txBody>
          <a:bodyPr>
            <a:noAutofit/>
          </a:bodyPr>
          <a:lstStyle/>
          <a:p>
            <a:r>
              <a:rPr lang="en-US" b="1" dirty="0">
                <a:latin typeface="Times New Roman" panose="02020603050405020304" charset="0"/>
                <a:cs typeface="Times New Roman" panose="02020603050405020304" charset="0"/>
              </a:rPr>
              <a:t>PROPOSED SYSTEM ADVANTAGES</a:t>
            </a:r>
            <a:endParaRPr lang="en-US"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524951" y="2220867"/>
            <a:ext cx="9139695" cy="3701415"/>
          </a:xfrm>
        </p:spPr>
        <p:txBody>
          <a:bodyPr vert="horz" lIns="91440" tIns="45720" rIns="91440" bIns="45720" rtlCol="0" anchor="t">
            <a:noAutofit/>
          </a:bodyPr>
          <a:lstStyle/>
          <a:p>
            <a:pPr algn="just">
              <a:buFont typeface="Wingdings" panose="05000000000000000000" charset="0"/>
              <a:buChar char="Ø"/>
            </a:pPr>
            <a:r>
              <a:rPr lang="en-US" sz="2200" dirty="0">
                <a:latin typeface="Times New Roman" panose="02020603050405020304" charset="0"/>
                <a:cs typeface="Times New Roman" panose="02020603050405020304" charset="0"/>
              </a:rPr>
              <a:t>The purpose of </a:t>
            </a:r>
            <a:r>
              <a:rPr lang="en-US" sz="2200" dirty="0" err="1">
                <a:latin typeface="Times New Roman" panose="02020603050405020304" charset="0"/>
                <a:cs typeface="Times New Roman" panose="02020603050405020304" charset="0"/>
              </a:rPr>
              <a:t>WaterNet</a:t>
            </a:r>
            <a:r>
              <a:rPr lang="en-US" sz="2200" dirty="0">
                <a:latin typeface="Times New Roman" panose="02020603050405020304" charset="0"/>
                <a:cs typeface="Times New Roman" panose="02020603050405020304" charset="0"/>
              </a:rPr>
              <a:t> is to gather data on water parameters from dams across the city. These parameters are then used to assess the quality of water with regards ``fitness for use'' for drinking and irrigation purposes.</a:t>
            </a:r>
            <a:endParaRPr lang="en-US" sz="2200" dirty="0">
              <a:latin typeface="Times New Roman" panose="02020603050405020304" charset="0"/>
              <a:cs typeface="Times New Roman" panose="02020603050405020304" charset="0"/>
            </a:endParaRPr>
          </a:p>
          <a:p>
            <a:pPr marL="0" indent="0" algn="just">
              <a:buNone/>
            </a:pPr>
            <a:endParaRPr lang="en-US" sz="2200" dirty="0">
              <a:latin typeface="Times New Roman" panose="02020603050405020304" charset="0"/>
              <a:cs typeface="Times New Roman" panose="02020603050405020304" charset="0"/>
            </a:endParaRPr>
          </a:p>
          <a:p>
            <a:pPr algn="just">
              <a:buFont typeface="Wingdings" panose="05000000000000000000" charset="0"/>
              <a:buChar char="Ø"/>
            </a:pPr>
            <a:r>
              <a:rPr lang="en-US" sz="2200" dirty="0">
                <a:latin typeface="Times New Roman" panose="02020603050405020304" charset="0"/>
                <a:cs typeface="Times New Roman" panose="02020603050405020304" charset="0"/>
              </a:rPr>
              <a:t>In this work, rather than relying on instrumental and </a:t>
            </a:r>
            <a:r>
              <a:rPr lang="en-US" sz="2200" dirty="0" err="1">
                <a:latin typeface="Times New Roman" panose="02020603050405020304" charset="0"/>
                <a:cs typeface="Times New Roman" panose="02020603050405020304" charset="0"/>
              </a:rPr>
              <a:t>physico</a:t>
            </a:r>
            <a:r>
              <a:rPr lang="en-US" sz="2200" dirty="0">
                <a:latin typeface="Times New Roman" panose="02020603050405020304" charset="0"/>
                <a:cs typeface="Times New Roman" panose="02020603050405020304" charset="0"/>
              </a:rPr>
              <a:t>-chemical analysis carried out in laboratories to assess water parameters, we propose the use of machine learning (ML) models, which take the numerous water parameters into consideration and automatically determine if a sample of water is potable or fit for agricultural use.</a:t>
            </a:r>
            <a:endParaRPr lang="en-US" sz="2200" dirty="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29" y="167145"/>
            <a:ext cx="8715563" cy="637540"/>
          </a:xfrm>
        </p:spPr>
        <p:txBody>
          <a:bodyPr>
            <a:noAutofit/>
          </a:bodyPr>
          <a:lstStyle/>
          <a:p>
            <a:r>
              <a:rPr lang="en-US" b="1" dirty="0">
                <a:latin typeface="Times New Roman" panose="02020603050405020304" charset="0"/>
                <a:cs typeface="Times New Roman" panose="02020603050405020304" charset="0"/>
              </a:rPr>
              <a:t>REQUIREMENTS</a:t>
            </a:r>
            <a:r>
              <a:rPr lang="en-IN" altLang="en-US" b="1" dirty="0">
                <a:latin typeface="Times New Roman" panose="02020603050405020304" charset="0"/>
                <a:cs typeface="Times New Roman" panose="02020603050405020304" charset="0"/>
              </a:rPr>
              <a:t> SPECIFICATION</a:t>
            </a:r>
            <a:endParaRPr lang="en-IN" altLang="en-US" b="1" dirty="0">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1682750" y="967482"/>
            <a:ext cx="6649085" cy="5694045"/>
          </a:xfrm>
        </p:spPr>
        <p:txBody>
          <a:bodyPr vert="horz" lIns="91440" tIns="45720" rIns="91440" bIns="45720" rtlCol="0" anchor="t">
            <a:normAutofit lnSpcReduction="10000"/>
          </a:bodyPr>
          <a:lstStyle/>
          <a:p>
            <a:pPr marL="0" indent="0">
              <a:buFont typeface="Wingdings" panose="05000000000000000000" charset="0"/>
              <a:buNone/>
            </a:pPr>
            <a:r>
              <a:rPr lang="en-US" sz="2000" b="1" dirty="0">
                <a:latin typeface="Times New Roman" panose="02020603050405020304" charset="0"/>
                <a:cs typeface="Times New Roman" panose="02020603050405020304" charset="0"/>
              </a:rPr>
              <a:t>HARDWARE REQUIREMENTS</a:t>
            </a:r>
            <a:endParaRPr lang="en-US" sz="2000" b="1"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Processor                    :   Pentium –IV</a:t>
            </a:r>
            <a:endParaRPr lang="en-US"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 RAM                          :   4 GB (min)</a:t>
            </a:r>
            <a:endParaRPr lang="en-US"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Hard Disk                    :   20 GB</a:t>
            </a:r>
            <a:endParaRPr lang="en-US"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Key Board                   :   Standard Windows Keyboard</a:t>
            </a:r>
            <a:endParaRPr lang="en-US"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Mouse                          :  Two or Three Button Mouse</a:t>
            </a:r>
            <a:endParaRPr lang="en-US"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Monitor                        :  SVGA</a:t>
            </a:r>
            <a:endParaRPr lang="en-US" dirty="0">
              <a:latin typeface="Times New Roman" panose="02020603050405020304" charset="0"/>
              <a:cs typeface="Times New Roman" panose="02020603050405020304" charset="0"/>
            </a:endParaRPr>
          </a:p>
          <a:p>
            <a:pPr>
              <a:buFont typeface="Wingdings" panose="05000000000000000000" charset="0"/>
              <a:buChar char="Ø"/>
            </a:pPr>
            <a:endParaRPr lang="en-US" dirty="0">
              <a:latin typeface="Times New Roman" panose="02020603050405020304" charset="0"/>
              <a:cs typeface="Times New Roman" panose="02020603050405020304" charset="0"/>
            </a:endParaRPr>
          </a:p>
          <a:p>
            <a:pPr marL="0" indent="0">
              <a:buFont typeface="Wingdings" panose="05000000000000000000" charset="0"/>
              <a:buNone/>
            </a:pPr>
            <a:r>
              <a:rPr lang="en-US" sz="2000" b="1" dirty="0">
                <a:latin typeface="Times New Roman" panose="02020603050405020304" charset="0"/>
                <a:cs typeface="Times New Roman" panose="02020603050405020304" charset="0"/>
              </a:rPr>
              <a:t>SOFTWARE REQUIREMENTS</a:t>
            </a:r>
            <a:endParaRPr lang="en-US" sz="2000" b="1"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Operating system 	:   Windows 7 Ultimate.</a:t>
            </a:r>
            <a:endParaRPr lang="en-US"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Coding Language	:   Python.</a:t>
            </a:r>
            <a:endParaRPr lang="en-US"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Front-End			:   Python.</a:t>
            </a:r>
            <a:endParaRPr lang="en-US"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Back-End			:   Django-ORM</a:t>
            </a:r>
            <a:endParaRPr lang="en-US" dirty="0">
              <a:latin typeface="Times New Roman" panose="02020603050405020304" charset="0"/>
              <a:cs typeface="Times New Roman" panose="02020603050405020304" charset="0"/>
            </a:endParaRPr>
          </a:p>
          <a:p>
            <a:pPr>
              <a:buFont typeface="Wingdings" panose="05000000000000000000" charset="0"/>
              <a:buChar char="Ø"/>
            </a:pPr>
            <a:r>
              <a:rPr lang="en-US" dirty="0">
                <a:latin typeface="Times New Roman" panose="02020603050405020304" charset="0"/>
                <a:cs typeface="Times New Roman" panose="02020603050405020304" charset="0"/>
              </a:rPr>
              <a:t>Designing			:   Html, </a:t>
            </a:r>
            <a:r>
              <a:rPr lang="en-US" dirty="0" err="1">
                <a:latin typeface="Times New Roman" panose="02020603050405020304" charset="0"/>
                <a:cs typeface="Times New Roman" panose="02020603050405020304" charset="0"/>
              </a:rPr>
              <a:t>css</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javascript</a:t>
            </a:r>
            <a:r>
              <a:rPr lang="en-US" dirty="0">
                <a:latin typeface="Times New Roman" panose="02020603050405020304" charset="0"/>
                <a:cs typeface="Times New Roman" panose="02020603050405020304" charset="0"/>
              </a:rPr>
              <a:t>.</a:t>
            </a:r>
            <a:endParaRPr lang="en-US" dirty="0">
              <a:latin typeface="Times New Roman" panose="02020603050405020304" charset="0"/>
              <a:cs typeface="Times New Roman" panose="02020603050405020304" charset="0"/>
            </a:endParaRPr>
          </a:p>
        </p:txBody>
      </p:sp>
      <p:pic>
        <p:nvPicPr>
          <p:cNvPr id="6" name="Content Placeholder 5" descr="Screenshot 2023-03-23 210913"/>
          <p:cNvPicPr>
            <a:picLocks noGrp="1" noChangeAspect="1"/>
          </p:cNvPicPr>
          <p:nvPr>
            <p:ph sz="half" idx="2"/>
          </p:nvPr>
        </p:nvPicPr>
        <p:blipFill>
          <a:blip r:embed="rId1"/>
          <a:stretch>
            <a:fillRect/>
          </a:stretch>
        </p:blipFill>
        <p:spPr>
          <a:xfrm>
            <a:off x="8331835" y="1372870"/>
            <a:ext cx="3525520" cy="34842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910" y="228283"/>
            <a:ext cx="3057209" cy="966787"/>
          </a:xfrm>
        </p:spPr>
        <p:txBody>
          <a:bodyPr>
            <a:noAutofit/>
          </a:bodyPr>
          <a:lstStyle/>
          <a:p>
            <a:r>
              <a:rPr lang="en-US" b="1" dirty="0">
                <a:latin typeface="Times New Roman" panose="02020603050405020304" charset="0"/>
                <a:cs typeface="Times New Roman" panose="02020603050405020304" charset="0"/>
              </a:rPr>
              <a:t>NOVELTY</a:t>
            </a:r>
            <a:endParaRPr lang="en-US"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405479" y="1728316"/>
            <a:ext cx="9085580" cy="3054699"/>
          </a:xfrm>
        </p:spPr>
        <p:txBody>
          <a:bodyPr>
            <a:normAutofit/>
          </a:bodyPr>
          <a:lstStyle/>
          <a:p>
            <a:pPr marL="0" indent="0" algn="just">
              <a:buNone/>
            </a:pPr>
            <a:r>
              <a:rPr lang="en-US" sz="2200" dirty="0">
                <a:latin typeface="Times New Roman" panose="02020603050405020304" charset="0"/>
                <a:cs typeface="Times New Roman" panose="02020603050405020304" charset="0"/>
              </a:rPr>
              <a:t>Specialized Dataset Curation: The system aims to curate ample-sized datasets specifically focused on drinking and irrigation water. This specialized dataset collection allows for the training and testing of machine learning models to automatically determine the "fitness for use" of water samples and improves the accuracy of water quality assessments.</a:t>
            </a:r>
            <a:endParaRPr lang="en-US" sz="2200" dirty="0">
              <a:latin typeface="Times New Roman" panose="02020603050405020304" charset="0"/>
              <a:cs typeface="Times New Roman" panose="0202060305040502030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Custom 7">
      <a:dk1>
        <a:sysClr val="windowText" lastClr="000000"/>
      </a:dk1>
      <a:lt1>
        <a:srgbClr val="FFFFFF"/>
      </a:lt1>
      <a:dk2>
        <a:srgbClr val="212121"/>
      </a:dk2>
      <a:lt2>
        <a:srgbClr val="ACCEF7"/>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0</TotalTime>
  <Words>8359</Words>
  <Application>WPS Presentation</Application>
  <PresentationFormat>Widescreen</PresentationFormat>
  <Paragraphs>264</Paragraphs>
  <Slides>28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SimSun</vt:lpstr>
      <vt:lpstr>Wingdings</vt:lpstr>
      <vt:lpstr>Arial</vt:lpstr>
      <vt:lpstr>Times New Roman</vt:lpstr>
      <vt:lpstr>Times New Roman</vt:lpstr>
      <vt:lpstr>Wingdings</vt:lpstr>
      <vt:lpstr>Corbel</vt:lpstr>
      <vt:lpstr>Microsoft YaHei</vt:lpstr>
      <vt:lpstr>Arial Unicode MS</vt:lpstr>
      <vt:lpstr>Calibri</vt:lpstr>
      <vt:lpstr>Algerian</vt:lpstr>
      <vt:lpstr>Parallax</vt:lpstr>
      <vt:lpstr>PowerPoint 演示文稿</vt:lpstr>
      <vt:lpstr>CONTENTS</vt:lpstr>
      <vt:lpstr> ABSTRACT</vt:lpstr>
      <vt:lpstr>EXISTING SYSTEM</vt:lpstr>
      <vt:lpstr>EXISTING SYSTEM  DISADVANTAGES</vt:lpstr>
      <vt:lpstr>PROPOSED SYSTEM</vt:lpstr>
      <vt:lpstr>PROPOSED SYSTEM ADVANTAGES</vt:lpstr>
      <vt:lpstr>REQUIREMENTS SPECIFICATION</vt:lpstr>
      <vt:lpstr>NOVELTY</vt:lpstr>
      <vt:lpstr>LIST OF MODULES</vt:lpstr>
      <vt:lpstr>MODULES</vt:lpstr>
      <vt:lpstr>PowerPoint 演示文稿</vt:lpstr>
      <vt:lpstr>PowerPoint 演示文稿</vt:lpstr>
      <vt:lpstr>CLASS DIAGRAM</vt:lpstr>
      <vt:lpstr>SEQUENCE DIAGRAM</vt:lpstr>
      <vt:lpstr>ACTIVITY DIAGRAM</vt:lpstr>
      <vt:lpstr>ACTIVITY DIAGRAM</vt:lpstr>
      <vt:lpstr>PowerPoint 演示文稿</vt:lpstr>
      <vt:lpstr>PowerPoint 演示文稿</vt:lpstr>
      <vt:lpstr>RESULTS </vt:lpstr>
      <vt:lpstr>PowerPoint 演示文稿</vt:lpstr>
      <vt:lpstr>PowerPoint 演示文稿</vt:lpstr>
      <vt:lpstr>PowerPoint 演示文稿</vt:lpstr>
      <vt:lpstr>CONCLUSION</vt:lpstr>
      <vt:lpstr>REFERENCES </vt:lpstr>
      <vt:lpstr>FUTURE SCOPE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vinay</cp:lastModifiedBy>
  <cp:revision>141</cp:revision>
  <dcterms:created xsi:type="dcterms:W3CDTF">2013-07-15T20:26:00Z</dcterms:created>
  <dcterms:modified xsi:type="dcterms:W3CDTF">2023-09-14T17:03:54Z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C24B8A431AD74D6DA2384FF39025030A</vt:lpwstr>
  </property>
  <property fmtid="{D5CDD505-2E9C-101B-9397-08002B2CF9AE}" pid="3" name="KSOProductBuildVer">
    <vt:lpwstr>1033-11.2.0.11225</vt:lpwstr>
  </property>
</Properties>
</file>